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0" r:id="rId1"/>
  </p:sldMasterIdLst>
  <p:notesMasterIdLst>
    <p:notesMasterId r:id="rId35"/>
  </p:notesMasterIdLst>
  <p:handoutMasterIdLst>
    <p:handoutMasterId r:id="rId36"/>
  </p:handoutMasterIdLst>
  <p:sldIdLst>
    <p:sldId id="304" r:id="rId2"/>
    <p:sldId id="308" r:id="rId3"/>
    <p:sldId id="258" r:id="rId4"/>
    <p:sldId id="305" r:id="rId5"/>
    <p:sldId id="286" r:id="rId6"/>
    <p:sldId id="315" r:id="rId7"/>
    <p:sldId id="318" r:id="rId8"/>
    <p:sldId id="317" r:id="rId9"/>
    <p:sldId id="340" r:id="rId10"/>
    <p:sldId id="280" r:id="rId11"/>
    <p:sldId id="330" r:id="rId12"/>
    <p:sldId id="331" r:id="rId13"/>
    <p:sldId id="333" r:id="rId14"/>
    <p:sldId id="332" r:id="rId15"/>
    <p:sldId id="334" r:id="rId16"/>
    <p:sldId id="336" r:id="rId17"/>
    <p:sldId id="290" r:id="rId18"/>
    <p:sldId id="319" r:id="rId19"/>
    <p:sldId id="320" r:id="rId20"/>
    <p:sldId id="335" r:id="rId21"/>
    <p:sldId id="321" r:id="rId22"/>
    <p:sldId id="322" r:id="rId23"/>
    <p:sldId id="323" r:id="rId24"/>
    <p:sldId id="342" r:id="rId25"/>
    <p:sldId id="282" r:id="rId26"/>
    <p:sldId id="337" r:id="rId27"/>
    <p:sldId id="338" r:id="rId28"/>
    <p:sldId id="339" r:id="rId29"/>
    <p:sldId id="324" r:id="rId30"/>
    <p:sldId id="327" r:id="rId31"/>
    <p:sldId id="328" r:id="rId32"/>
    <p:sldId id="343" r:id="rId33"/>
    <p:sldId id="313" r:id="rId34"/>
  </p:sldIdLst>
  <p:sldSz cx="9144000" cy="5143500" type="screen16x9"/>
  <p:notesSz cx="6858000" cy="9144000"/>
  <p:embeddedFontLst>
    <p:embeddedFont>
      <p:font typeface="Aptos" panose="020B0004020202020204" pitchFamily="34" charset="0"/>
      <p:regular r:id="rId37"/>
      <p:bold r:id="rId38"/>
      <p:italic r:id="rId39"/>
      <p:boldItalic r:id="rId40"/>
    </p:embeddedFont>
    <p:embeddedFont>
      <p:font typeface="Nunito Light" pitchFamily="2" charset="-18"/>
      <p:regular r:id="rId41"/>
      <p:italic r:id="rId42"/>
    </p:embeddedFont>
    <p:embeddedFont>
      <p:font typeface="Open Sans" panose="020B0606030504020204" pitchFamily="34" charset="0"/>
      <p:regular r:id="rId43"/>
      <p:bold r:id="rId44"/>
      <p:italic r:id="rId45"/>
      <p:boldItalic r:id="rId46"/>
    </p:embeddedFont>
    <p:embeddedFont>
      <p:font typeface="Prompt" panose="00000500000000000000" pitchFamily="2" charset="-34"/>
      <p:regular r:id="rId47"/>
      <p:bold r:id="rId48"/>
      <p:italic r:id="rId49"/>
      <p:boldItalic r:id="rId50"/>
    </p:embeddedFont>
    <p:embeddedFont>
      <p:font typeface="Raleway" pitchFamily="2" charset="-18"/>
      <p:regular r:id="rId51"/>
      <p:bold r:id="rId52"/>
      <p:italic r:id="rId53"/>
      <p:boldItalic r:id="rId54"/>
    </p:embeddedFont>
    <p:embeddedFont>
      <p:font typeface="Raleway ExtraBold" pitchFamily="2" charset="-18"/>
      <p:bold r:id="rId55"/>
      <p:boldItalic r:id="rId56"/>
    </p:embeddedFont>
    <p:embeddedFont>
      <p:font typeface="Raleway Medium" pitchFamily="2" charset="-18"/>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Fő Struktúőra" id="{6F7F2D6E-E852-4C59-9B24-29AE7E2A8309}">
          <p14:sldIdLst>
            <p14:sldId id="304"/>
            <p14:sldId id="308"/>
            <p14:sldId id="258"/>
            <p14:sldId id="305"/>
          </p14:sldIdLst>
        </p14:section>
        <p14:section name="Debrecen" id="{07554745-426C-4357-A2F8-6BEFDE8801FC}">
          <p14:sldIdLst>
            <p14:sldId id="286"/>
            <p14:sldId id="315"/>
            <p14:sldId id="318"/>
            <p14:sldId id="317"/>
            <p14:sldId id="340"/>
          </p14:sldIdLst>
        </p14:section>
        <p14:section name="Budapest" id="{04E9D1E1-1D24-434D-BCFE-8218B1F2EE5F}">
          <p14:sldIdLst>
            <p14:sldId id="280"/>
            <p14:sldId id="330"/>
            <p14:sldId id="331"/>
            <p14:sldId id="333"/>
            <p14:sldId id="332"/>
            <p14:sldId id="334"/>
            <p14:sldId id="336"/>
          </p14:sldIdLst>
        </p14:section>
        <p14:section name="Szeged" id="{A2DC6E36-05D1-4EDD-B2E1-C0C034F1F71C}">
          <p14:sldIdLst>
            <p14:sldId id="290"/>
            <p14:sldId id="319"/>
            <p14:sldId id="320"/>
            <p14:sldId id="335"/>
            <p14:sldId id="321"/>
            <p14:sldId id="322"/>
            <p14:sldId id="323"/>
            <p14:sldId id="342"/>
          </p14:sldIdLst>
        </p14:section>
        <p14:section name="kecskemét" id="{F748FF94-5771-458A-819C-70F36DEE2964}">
          <p14:sldIdLst>
            <p14:sldId id="282"/>
            <p14:sldId id="337"/>
            <p14:sldId id="338"/>
            <p14:sldId id="339"/>
          </p14:sldIdLst>
        </p14:section>
        <p14:section name="END" id="{737F1E8E-B9DA-417B-8DFE-211EF0D43900}">
          <p14:sldIdLst>
            <p14:sldId id="324"/>
            <p14:sldId id="327"/>
            <p14:sldId id="328"/>
            <p14:sldId id="343"/>
            <p14:sldId id="313"/>
          </p14:sldIdLst>
        </p14:section>
      </p14:sectionLst>
    </p:ext>
    <p:ext uri="{EFAFB233-063F-42B5-8137-9DF3F51BA10A}">
      <p15:sldGuideLst xmlns:p15="http://schemas.microsoft.com/office/powerpoint/2012/main">
        <p15:guide id="1" pos="5697">
          <p15:clr>
            <a:srgbClr val="747775"/>
          </p15:clr>
        </p15:guide>
        <p15:guide id="2"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land Szász" initials="RS" lastIdx="1" clrIdx="0">
    <p:extLst>
      <p:ext uri="{19B8F6BF-5375-455C-9EA6-DF929625EA0E}">
        <p15:presenceInfo xmlns:p15="http://schemas.microsoft.com/office/powerpoint/2012/main" userId="cf26d14e66ae7c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1D35"/>
    <a:srgbClr val="1A3664"/>
    <a:srgbClr val="000000"/>
    <a:srgbClr val="FFFFFF"/>
    <a:srgbClr val="15253F"/>
    <a:srgbClr val="4A5667"/>
    <a:srgbClr val="5F88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D8BB7B-B29D-4668-9ECA-D397A5FA8DB6}">
  <a:tblStyle styleId="{CBD8BB7B-B29D-4668-9ECA-D397A5FA8D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CBF84B-F9B8-4AEB-9BEE-66725181C53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41" autoAdjust="0"/>
    <p:restoredTop sz="97459" autoAdjust="0"/>
  </p:normalViewPr>
  <p:slideViewPr>
    <p:cSldViewPr snapToGrid="0">
      <p:cViewPr>
        <p:scale>
          <a:sx n="100" d="100"/>
          <a:sy n="100" d="100"/>
        </p:scale>
        <p:origin x="3960" y="1962"/>
      </p:cViewPr>
      <p:guideLst>
        <p:guide pos="5697"/>
        <p:guide orient="horz" pos="1620"/>
      </p:guideLst>
    </p:cSldViewPr>
  </p:slideViewPr>
  <p:notesTextViewPr>
    <p:cViewPr>
      <p:scale>
        <a:sx n="300" d="100"/>
        <a:sy n="300" d="100"/>
      </p:scale>
      <p:origin x="0" y="0"/>
    </p:cViewPr>
  </p:notesTextViewPr>
  <p:notesViewPr>
    <p:cSldViewPr snapToGrid="0">
      <p:cViewPr varScale="1">
        <p:scale>
          <a:sx n="121" d="100"/>
          <a:sy n="121" d="100"/>
        </p:scale>
        <p:origin x="493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font" Target="fonts/font13.fntdata"/><Relationship Id="rId57" Type="http://schemas.openxmlformats.org/officeDocument/2006/relationships/font" Target="fonts/font21.fntdata"/><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03E926C7-00E1-4710-B9BC-4136E6743B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a:extLst>
              <a:ext uri="{FF2B5EF4-FFF2-40B4-BE49-F238E27FC236}">
                <a16:creationId xmlns:a16="http://schemas.microsoft.com/office/drawing/2014/main" id="{CB3C9AB0-B6BC-4008-9A81-5F353FA39EA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FE1CE65-7FCC-4B30-976D-4CCB56E83259}" type="datetimeFigureOut">
              <a:rPr lang="hu-HU" smtClean="0"/>
              <a:t>2025. 05. 23.</a:t>
            </a:fld>
            <a:endParaRPr lang="hu-HU"/>
          </a:p>
        </p:txBody>
      </p:sp>
      <p:sp>
        <p:nvSpPr>
          <p:cNvPr id="4" name="Élőláb helye 3">
            <a:extLst>
              <a:ext uri="{FF2B5EF4-FFF2-40B4-BE49-F238E27FC236}">
                <a16:creationId xmlns:a16="http://schemas.microsoft.com/office/drawing/2014/main" id="{B5607E3D-701A-41FE-9C81-D8717165A8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5" name="Dia számának helye 4">
            <a:extLst>
              <a:ext uri="{FF2B5EF4-FFF2-40B4-BE49-F238E27FC236}">
                <a16:creationId xmlns:a16="http://schemas.microsoft.com/office/drawing/2014/main" id="{D236FE8D-C045-428A-83A3-F99C7113AF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A24886-316B-49EC-A31D-6D06B6348B52}" type="slidenum">
              <a:rPr lang="hu-HU" smtClean="0"/>
              <a:t>‹#›</a:t>
            </a:fld>
            <a:endParaRPr lang="hu-HU"/>
          </a:p>
        </p:txBody>
      </p:sp>
    </p:spTree>
    <p:extLst>
      <p:ext uri="{BB962C8B-B14F-4D97-AF65-F5344CB8AC3E}">
        <p14:creationId xmlns:p14="http://schemas.microsoft.com/office/powerpoint/2010/main" val="996521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3785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Melyen több szolgáltatás is fut, ezek között:</a:t>
            </a:r>
          </a:p>
          <a:p>
            <a:pPr marL="171450" lvl="0" indent="-171450" algn="l" rtl="0">
              <a:spcBef>
                <a:spcPts val="0"/>
              </a:spcBef>
              <a:spcAft>
                <a:spcPts val="0"/>
              </a:spcAft>
            </a:pPr>
            <a:r>
              <a:rPr lang="hu-HU" dirty="0"/>
              <a:t>Maga a </a:t>
            </a:r>
            <a:r>
              <a:rPr lang="hu-HU" dirty="0" err="1"/>
              <a:t>Proxmox</a:t>
            </a:r>
            <a:r>
              <a:rPr lang="hu-HU" dirty="0"/>
              <a:t> rendszer</a:t>
            </a:r>
          </a:p>
          <a:p>
            <a:pPr marL="171450" lvl="0" indent="-171450" algn="l" rtl="0">
              <a:spcBef>
                <a:spcPts val="0"/>
              </a:spcBef>
              <a:spcAft>
                <a:spcPts val="0"/>
              </a:spcAft>
            </a:pPr>
            <a:r>
              <a:rPr lang="hu-HU" dirty="0"/>
              <a:t>Biztonságos távoli konzol (SSH) melyet </a:t>
            </a:r>
            <a:r>
              <a:rPr lang="hu-HU" dirty="0" err="1"/>
              <a:t>statikusab</a:t>
            </a:r>
            <a:r>
              <a:rPr lang="hu-HU" dirty="0"/>
              <a:t> beállított </a:t>
            </a:r>
            <a:r>
              <a:rPr lang="hu-HU" dirty="0" err="1"/>
              <a:t>ip</a:t>
            </a:r>
            <a:r>
              <a:rPr lang="hu-HU" dirty="0"/>
              <a:t> címmel tudunk elérni</a:t>
            </a:r>
          </a:p>
          <a:p>
            <a:pPr marL="171450" lvl="0" indent="-171450" algn="l" rtl="0">
              <a:spcBef>
                <a:spcPts val="0"/>
              </a:spcBef>
              <a:spcAft>
                <a:spcPts val="0"/>
              </a:spcAft>
            </a:pPr>
            <a:r>
              <a:rPr lang="hu-HU" dirty="0"/>
              <a:t>Adatbáziskezelő programok, ezek között </a:t>
            </a:r>
            <a:r>
              <a:rPr lang="hu-HU" dirty="0" err="1"/>
              <a:t>mysql</a:t>
            </a:r>
            <a:r>
              <a:rPr lang="hu-HU" dirty="0"/>
              <a:t> és </a:t>
            </a:r>
            <a:r>
              <a:rPr lang="hu-HU" dirty="0" err="1"/>
              <a:t>hozá</a:t>
            </a:r>
            <a:r>
              <a:rPr lang="hu-HU" dirty="0"/>
              <a:t> tartozó grafikus felület (</a:t>
            </a:r>
            <a:r>
              <a:rPr lang="hu-HU" dirty="0" err="1"/>
              <a:t>phpmyadmin</a:t>
            </a:r>
            <a:r>
              <a:rPr lang="hu-HU" dirty="0"/>
              <a:t>) </a:t>
            </a:r>
            <a:r>
              <a:rPr lang="hu-HU" dirty="0" err="1"/>
              <a:t>myel</a:t>
            </a:r>
            <a:r>
              <a:rPr lang="hu-HU" dirty="0"/>
              <a:t> megkönnyíti a kezelést</a:t>
            </a:r>
          </a:p>
          <a:p>
            <a:pPr marL="171450" lvl="0" indent="-171450" algn="l" rtl="0">
              <a:spcBef>
                <a:spcPts val="0"/>
              </a:spcBef>
              <a:spcAft>
                <a:spcPts val="0"/>
              </a:spcAft>
            </a:pPr>
            <a:r>
              <a:rPr lang="hu-HU" dirty="0"/>
              <a:t>Fájlmegosztó szolgáltatások közül a </a:t>
            </a:r>
            <a:r>
              <a:rPr lang="hu-HU" dirty="0" err="1"/>
              <a:t>vsFTPd</a:t>
            </a:r>
            <a:r>
              <a:rPr lang="hu-HU" dirty="0"/>
              <a:t> mely valódi fájlmegosztást szimulál  említett izolált környezetben</a:t>
            </a:r>
          </a:p>
          <a:p>
            <a:pPr marL="171450" lvl="0" indent="-171450" algn="l" rtl="0">
              <a:spcBef>
                <a:spcPts val="0"/>
              </a:spcBef>
              <a:spcAft>
                <a:spcPts val="0"/>
              </a:spcAft>
            </a:pPr>
            <a:r>
              <a:rPr lang="hu-HU" dirty="0"/>
              <a:t>Multi-</a:t>
            </a:r>
            <a:r>
              <a:rPr lang="hu-HU" dirty="0" err="1"/>
              <a:t>domain</a:t>
            </a:r>
            <a:r>
              <a:rPr lang="hu-HU" dirty="0"/>
              <a:t> </a:t>
            </a:r>
            <a:r>
              <a:rPr lang="hu-HU" dirty="0" err="1"/>
              <a:t>virtual</a:t>
            </a:r>
            <a:r>
              <a:rPr lang="hu-HU" dirty="0"/>
              <a:t> </a:t>
            </a:r>
            <a:r>
              <a:rPr lang="hu-HU" dirty="0" err="1"/>
              <a:t>host</a:t>
            </a:r>
            <a:r>
              <a:rPr lang="hu-HU" dirty="0"/>
              <a:t>, apache2 segítségével mely elősegíti a több </a:t>
            </a:r>
            <a:r>
              <a:rPr lang="hu-HU" dirty="0" err="1"/>
              <a:t>domain</a:t>
            </a:r>
            <a:r>
              <a:rPr lang="hu-HU" dirty="0"/>
              <a:t> </a:t>
            </a:r>
            <a:r>
              <a:rPr lang="hu-HU" dirty="0" err="1"/>
              <a:t>kiszolgálásaát</a:t>
            </a:r>
            <a:r>
              <a:rPr lang="hu-HU" dirty="0"/>
              <a:t> egy szerveren</a:t>
            </a:r>
          </a:p>
          <a:p>
            <a:pPr marL="171450" lvl="0" indent="-171450" algn="l" rtl="0">
              <a:spcBef>
                <a:spcPts val="0"/>
              </a:spcBef>
              <a:spcAft>
                <a:spcPts val="0"/>
              </a:spcAft>
            </a:pPr>
            <a:r>
              <a:rPr lang="hu-HU" dirty="0"/>
              <a:t>Saját DNS névfeloldó szolgáltatás (bind9) mely segíti a multi-</a:t>
            </a:r>
            <a:r>
              <a:rPr lang="hu-HU" dirty="0" err="1"/>
              <a:t>domain</a:t>
            </a:r>
            <a:r>
              <a:rPr lang="hu-HU" dirty="0"/>
              <a:t> és levelezés kezelését és elérhetőségét (DKIM, DMARC bejegyzések)</a:t>
            </a:r>
          </a:p>
          <a:p>
            <a:pPr marL="171450" lvl="0" indent="-171450" algn="l" rtl="0">
              <a:spcBef>
                <a:spcPts val="0"/>
              </a:spcBef>
              <a:spcAft>
                <a:spcPts val="0"/>
              </a:spcAft>
            </a:pPr>
            <a:r>
              <a:rPr lang="hu-HU" dirty="0" err="1"/>
              <a:t>Levelző</a:t>
            </a:r>
            <a:r>
              <a:rPr lang="hu-HU" dirty="0"/>
              <a:t> szolgáltatások, mind küldő (postfix) és fogadó (</a:t>
            </a:r>
            <a:r>
              <a:rPr lang="hu-HU" dirty="0" err="1"/>
              <a:t>dovecot</a:t>
            </a:r>
            <a:r>
              <a:rPr lang="hu-HU" dirty="0"/>
              <a:t>)</a:t>
            </a:r>
          </a:p>
          <a:p>
            <a:pPr marL="171450" lvl="0" indent="-171450" algn="l" rtl="0">
              <a:spcBef>
                <a:spcPts val="0"/>
              </a:spcBef>
              <a:spcAft>
                <a:spcPts val="0"/>
              </a:spcAft>
            </a:pPr>
            <a:r>
              <a:rPr lang="hu-HU" dirty="0"/>
              <a:t>És web </a:t>
            </a:r>
            <a:r>
              <a:rPr lang="hu-HU" dirty="0" err="1"/>
              <a:t>szolgáltás</a:t>
            </a:r>
            <a:r>
              <a:rPr lang="hu-HU" dirty="0"/>
              <a:t> (apache2) </a:t>
            </a:r>
            <a:r>
              <a:rPr lang="hu-HU" dirty="0" err="1"/>
              <a:t>szerveroldalo</a:t>
            </a:r>
            <a:r>
              <a:rPr lang="hu-HU" dirty="0"/>
              <a:t> programozási </a:t>
            </a:r>
            <a:r>
              <a:rPr lang="hu-HU" dirty="0" err="1"/>
              <a:t>nyelvekkell</a:t>
            </a:r>
            <a:r>
              <a:rPr lang="hu-HU" dirty="0"/>
              <a:t> (PHP, Node.JS)</a:t>
            </a:r>
          </a:p>
        </p:txBody>
      </p:sp>
    </p:spTree>
    <p:extLst>
      <p:ext uri="{BB962C8B-B14F-4D97-AF65-F5344CB8AC3E}">
        <p14:creationId xmlns:p14="http://schemas.microsoft.com/office/powerpoint/2010/main" val="2229636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hu-HU" dirty="0"/>
              <a:t>Látható a 3 szintes elrendezés</a:t>
            </a:r>
          </a:p>
          <a:p>
            <a:pPr marL="171450" lvl="0" indent="-171450" algn="l" rtl="0">
              <a:spcBef>
                <a:spcPts val="0"/>
              </a:spcBef>
              <a:spcAft>
                <a:spcPts val="0"/>
              </a:spcAft>
            </a:pPr>
            <a:r>
              <a:rPr lang="hu-HU" dirty="0"/>
              <a:t>A </a:t>
            </a:r>
            <a:r>
              <a:rPr lang="hu-HU" dirty="0" err="1"/>
              <a:t>szintenkénti</a:t>
            </a:r>
            <a:r>
              <a:rPr lang="hu-HU" dirty="0"/>
              <a:t> </a:t>
            </a:r>
            <a:r>
              <a:rPr lang="hu-HU" dirty="0" err="1"/>
              <a:t>keverk</a:t>
            </a:r>
            <a:r>
              <a:rPr lang="hu-HU" dirty="0"/>
              <a:t> részlegek elosztása</a:t>
            </a:r>
          </a:p>
          <a:p>
            <a:pPr marL="171450" lvl="0" indent="-171450" algn="l" rtl="0">
              <a:spcBef>
                <a:spcPts val="0"/>
              </a:spcBef>
              <a:spcAft>
                <a:spcPts val="0"/>
              </a:spcAft>
            </a:pPr>
            <a:r>
              <a:rPr lang="hu-HU" dirty="0"/>
              <a:t>A 3 második </a:t>
            </a:r>
            <a:r>
              <a:rPr lang="hu-HU" dirty="0" err="1"/>
              <a:t>rétegbeli</a:t>
            </a:r>
            <a:r>
              <a:rPr lang="hu-HU" dirty="0"/>
              <a:t> </a:t>
            </a:r>
            <a:r>
              <a:rPr lang="hu-HU" dirty="0" err="1"/>
              <a:t>switch</a:t>
            </a:r>
            <a:r>
              <a:rPr lang="hu-HU" dirty="0"/>
              <a:t> </a:t>
            </a:r>
            <a:r>
              <a:rPr lang="hu-HU" dirty="0" err="1"/>
              <a:t>etherchannel</a:t>
            </a:r>
            <a:r>
              <a:rPr lang="hu-HU" dirty="0"/>
              <a:t> kapcsolattal </a:t>
            </a:r>
          </a:p>
          <a:p>
            <a:pPr marL="171450" lvl="0" indent="-171450" algn="l" rtl="0">
              <a:spcBef>
                <a:spcPts val="0"/>
              </a:spcBef>
              <a:spcAft>
                <a:spcPts val="0"/>
              </a:spcAft>
            </a:pPr>
            <a:r>
              <a:rPr lang="hu-HU" dirty="0"/>
              <a:t>Az adminisztrációs </a:t>
            </a:r>
            <a:r>
              <a:rPr lang="hu-HU" dirty="0" err="1"/>
              <a:t>háélózat</a:t>
            </a:r>
            <a:r>
              <a:rPr lang="hu-HU" dirty="0"/>
              <a:t> ebben a 2 szerver (</a:t>
            </a:r>
            <a:r>
              <a:rPr lang="hu-HU" dirty="0" err="1"/>
              <a:t>Ubi</a:t>
            </a:r>
            <a:r>
              <a:rPr lang="hu-HU" dirty="0"/>
              <a:t> és DHCPFTP)</a:t>
            </a:r>
          </a:p>
          <a:p>
            <a:pPr marL="171450" lvl="0" indent="-171450" algn="l" rtl="0">
              <a:spcBef>
                <a:spcPts val="0"/>
              </a:spcBef>
              <a:spcAft>
                <a:spcPts val="0"/>
              </a:spcAft>
            </a:pPr>
            <a:r>
              <a:rPr lang="hu-HU" dirty="0"/>
              <a:t>És a </a:t>
            </a:r>
            <a:r>
              <a:rPr lang="hu-HU" dirty="0" err="1"/>
              <a:t>corewitch</a:t>
            </a:r>
            <a:r>
              <a:rPr lang="hu-HU" dirty="0"/>
              <a:t> mely felelős a </a:t>
            </a:r>
            <a:r>
              <a:rPr lang="hu-HU" dirty="0" err="1"/>
              <a:t>vlanok</a:t>
            </a:r>
            <a:r>
              <a:rPr lang="hu-HU" dirty="0"/>
              <a:t> közti forgalomirányításért telephelyen belül, valamint a telephely elhagyásáért</a:t>
            </a:r>
          </a:p>
        </p:txBody>
      </p:sp>
    </p:spTree>
    <p:extLst>
      <p:ext uri="{BB962C8B-B14F-4D97-AF65-F5344CB8AC3E}">
        <p14:creationId xmlns:p14="http://schemas.microsoft.com/office/powerpoint/2010/main" val="3301197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1596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pPr marL="158750" indent="0">
              <a:buNone/>
            </a:pPr>
            <a:r>
              <a:rPr lang="hu-HU" dirty="0"/>
              <a:t>A cégünk szegedi telephelye a vállalat stratégiai központja, ahol a legfontosabb döntések születnek</a:t>
            </a:r>
          </a:p>
          <a:p>
            <a:pPr marL="158750" indent="0">
              <a:buNone/>
            </a:pPr>
            <a:endParaRPr lang="hu-HU" dirty="0"/>
          </a:p>
          <a:p>
            <a:r>
              <a:rPr lang="hu-HU" dirty="0"/>
              <a:t>-kifele </a:t>
            </a:r>
            <a:r>
              <a:rPr lang="hu-HU" dirty="0" err="1"/>
              <a:t>komunikácio</a:t>
            </a:r>
            <a:r>
              <a:rPr lang="hu-HU" dirty="0"/>
              <a:t> R</a:t>
            </a:r>
          </a:p>
          <a:p>
            <a:r>
              <a:rPr lang="hu-HU" dirty="0"/>
              <a:t>-felosztás AB és osztályok</a:t>
            </a:r>
          </a:p>
          <a:p>
            <a:r>
              <a:rPr lang="hu-HU" dirty="0"/>
              <a:t>-</a:t>
            </a:r>
            <a:r>
              <a:rPr lang="hu-HU" dirty="0" err="1"/>
              <a:t>switc</a:t>
            </a:r>
            <a:r>
              <a:rPr lang="hu-HU" dirty="0"/>
              <a:t>, </a:t>
            </a:r>
            <a:r>
              <a:rPr lang="hu-HU" dirty="0" err="1"/>
              <a:t>eterch.redundancia</a:t>
            </a:r>
            <a:r>
              <a:rPr lang="hu-HU" dirty="0"/>
              <a:t> </a:t>
            </a:r>
            <a:r>
              <a:rPr lang="hu-HU" dirty="0" err="1"/>
              <a:t>megvalósitás</a:t>
            </a:r>
            <a:endParaRPr lang="hu-HU" dirty="0"/>
          </a:p>
          <a:p>
            <a:r>
              <a:rPr lang="hu-HU" dirty="0"/>
              <a:t>-LACP </a:t>
            </a:r>
            <a:r>
              <a:rPr lang="hu-HU" dirty="0" err="1"/>
              <a:t>active</a:t>
            </a:r>
            <a:endParaRPr lang="hu-HU" dirty="0"/>
          </a:p>
        </p:txBody>
      </p:sp>
    </p:spTree>
    <p:extLst>
      <p:ext uri="{BB962C8B-B14F-4D97-AF65-F5344CB8AC3E}">
        <p14:creationId xmlns:p14="http://schemas.microsoft.com/office/powerpoint/2010/main" val="2488115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r>
              <a:rPr lang="hu-HU" dirty="0"/>
              <a:t>-a jobb szegmentálhatóság és kezelhetőség érdekében</a:t>
            </a:r>
          </a:p>
          <a:p>
            <a:r>
              <a:rPr lang="hu-HU" dirty="0"/>
              <a:t>-felügyeleti VLAN, </a:t>
            </a:r>
            <a:r>
              <a:rPr lang="hu-HU" dirty="0" err="1"/>
              <a:t>admin</a:t>
            </a:r>
            <a:r>
              <a:rPr lang="hu-HU" dirty="0"/>
              <a:t> </a:t>
            </a:r>
            <a:r>
              <a:rPr lang="hu-HU" dirty="0" err="1"/>
              <a:t>távolr.ip</a:t>
            </a:r>
            <a:r>
              <a:rPr lang="hu-HU" dirty="0"/>
              <a:t> van rajta</a:t>
            </a:r>
          </a:p>
          <a:p>
            <a:r>
              <a:rPr lang="hu-HU" dirty="0"/>
              <a:t>-R-</a:t>
            </a:r>
            <a:r>
              <a:rPr lang="hu-HU" dirty="0" err="1"/>
              <a:t>on</a:t>
            </a:r>
            <a:r>
              <a:rPr lang="hu-HU" dirty="0"/>
              <a:t>-</a:t>
            </a:r>
            <a:r>
              <a:rPr lang="hu-HU" dirty="0" err="1"/>
              <a:t>stick</a:t>
            </a:r>
            <a:r>
              <a:rPr lang="hu-HU" dirty="0"/>
              <a:t> technológiát használunk, ami biztosítja a különböző VLAN-ok és szektorok közötti kommunikációt</a:t>
            </a:r>
          </a:p>
          <a:p>
            <a:r>
              <a:rPr lang="hu-HU" dirty="0"/>
              <a:t>-ipv6 </a:t>
            </a:r>
            <a:r>
              <a:rPr lang="hu-HU" dirty="0" err="1"/>
              <a:t>dhcp</a:t>
            </a:r>
            <a:r>
              <a:rPr lang="hu-HU" dirty="0"/>
              <a:t>, </a:t>
            </a:r>
            <a:r>
              <a:rPr lang="hu-HU" dirty="0" err="1"/>
              <a:t>szolgál.biztosít</a:t>
            </a:r>
            <a:endParaRPr lang="hu-HU" dirty="0"/>
          </a:p>
          <a:p>
            <a:r>
              <a:rPr lang="hu-HU" dirty="0"/>
              <a:t>-a zavartalan működésért felelnek</a:t>
            </a:r>
          </a:p>
          <a:p>
            <a:r>
              <a:rPr lang="hu-HU" dirty="0"/>
              <a:t>-VPN</a:t>
            </a:r>
          </a:p>
        </p:txBody>
      </p:sp>
    </p:spTree>
    <p:extLst>
      <p:ext uri="{BB962C8B-B14F-4D97-AF65-F5344CB8AC3E}">
        <p14:creationId xmlns:p14="http://schemas.microsoft.com/office/powerpoint/2010/main" val="2381533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7296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r>
              <a:rPr lang="hu-HU" dirty="0"/>
              <a:t>-informatikai hátterét</a:t>
            </a:r>
          </a:p>
          <a:p>
            <a:r>
              <a:rPr lang="hu-HU" dirty="0"/>
              <a:t>-célja a központi felügyelet megvalósítása a felhasználók, eszközök, jogosultságok kezelése</a:t>
            </a:r>
          </a:p>
          <a:p>
            <a:r>
              <a:rPr lang="hu-HU" dirty="0"/>
              <a:t>-AD roadzo.hu,--&gt;központilag kezelhetők a fiókok és a számítógépek</a:t>
            </a:r>
          </a:p>
          <a:p>
            <a:r>
              <a:rPr lang="hu-HU" dirty="0"/>
              <a:t>-fájl és </a:t>
            </a:r>
            <a:r>
              <a:rPr lang="hu-HU" dirty="0" err="1"/>
              <a:t>nyomtato</a:t>
            </a:r>
            <a:r>
              <a:rPr lang="hu-HU" dirty="0"/>
              <a:t> megosztás</a:t>
            </a:r>
          </a:p>
        </p:txBody>
      </p:sp>
    </p:spTree>
    <p:extLst>
      <p:ext uri="{BB962C8B-B14F-4D97-AF65-F5344CB8AC3E}">
        <p14:creationId xmlns:p14="http://schemas.microsoft.com/office/powerpoint/2010/main" val="3349067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endParaRPr lang="hu-HU" dirty="0"/>
          </a:p>
          <a:p>
            <a:r>
              <a:rPr lang="hu-HU" dirty="0"/>
              <a:t>OU </a:t>
            </a:r>
            <a:r>
              <a:rPr lang="hu-HU" dirty="0" err="1"/>
              <a:t>operating</a:t>
            </a:r>
            <a:r>
              <a:rPr lang="hu-HU" dirty="0"/>
              <a:t> </a:t>
            </a:r>
            <a:r>
              <a:rPr lang="hu-HU" dirty="0" err="1"/>
              <a:t>units</a:t>
            </a:r>
            <a:r>
              <a:rPr lang="hu-HU" dirty="0"/>
              <a:t>, szervezeti egység</a:t>
            </a:r>
          </a:p>
          <a:p>
            <a:r>
              <a:rPr lang="hu-HU" dirty="0"/>
              <a:t>GPO </a:t>
            </a:r>
            <a:r>
              <a:rPr lang="hu-HU" dirty="0" err="1"/>
              <a:t>group</a:t>
            </a:r>
            <a:r>
              <a:rPr lang="hu-HU" dirty="0"/>
              <a:t> policy,</a:t>
            </a:r>
          </a:p>
          <a:p>
            <a:r>
              <a:rPr lang="hu-HU" dirty="0" err="1"/>
              <a:t>pass,cmd,Mstore,USB</a:t>
            </a:r>
            <a:endParaRPr lang="hu-HU" dirty="0"/>
          </a:p>
          <a:p>
            <a:endParaRPr lang="hu-HU" dirty="0"/>
          </a:p>
          <a:p>
            <a:r>
              <a:rPr lang="hu-HU" dirty="0" err="1"/>
              <a:t>auto</a:t>
            </a:r>
            <a:r>
              <a:rPr lang="hu-HU" dirty="0"/>
              <a:t> törlés</a:t>
            </a:r>
          </a:p>
        </p:txBody>
      </p:sp>
    </p:spTree>
    <p:extLst>
      <p:ext uri="{BB962C8B-B14F-4D97-AF65-F5344CB8AC3E}">
        <p14:creationId xmlns:p14="http://schemas.microsoft.com/office/powerpoint/2010/main" val="109979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r>
              <a:rPr lang="en-US" dirty="0"/>
              <a:t>We use Windows Server because it allows centralized control of users and devices, easy management of security policies, automated software deployment, quick setup of shared folders and printers, and improved data protection and access control.</a:t>
            </a:r>
          </a:p>
          <a:p>
            <a:endParaRPr lang="hu-HU" dirty="0"/>
          </a:p>
        </p:txBody>
      </p:sp>
    </p:spTree>
    <p:extLst>
      <p:ext uri="{BB962C8B-B14F-4D97-AF65-F5344CB8AC3E}">
        <p14:creationId xmlns:p14="http://schemas.microsoft.com/office/powerpoint/2010/main" val="3120009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422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r>
              <a:rPr lang="hu-HU" dirty="0"/>
              <a:t>Skálázhatóságot tekintve: </a:t>
            </a:r>
          </a:p>
          <a:p>
            <a:pPr lvl="1"/>
            <a:r>
              <a:rPr lang="hu-HU" dirty="0"/>
              <a:t>még </a:t>
            </a:r>
            <a:r>
              <a:rPr lang="hu-HU" b="1" dirty="0"/>
              <a:t>tervben van a VPN szűrés/naplózás bevezetése</a:t>
            </a:r>
            <a:endParaRPr lang="hu-HU" dirty="0"/>
          </a:p>
        </p:txBody>
      </p:sp>
    </p:spTree>
    <p:extLst>
      <p:ext uri="{BB962C8B-B14F-4D97-AF65-F5344CB8AC3E}">
        <p14:creationId xmlns:p14="http://schemas.microsoft.com/office/powerpoint/2010/main" val="3209143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363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pPr marL="158750" indent="0" algn="l">
              <a:buNone/>
            </a:pPr>
            <a:r>
              <a:rPr lang="hu-HU" dirty="0"/>
              <a:t>A </a:t>
            </a:r>
            <a:r>
              <a:rPr lang="hu-HU" dirty="0" err="1"/>
              <a:t>Roadzo</a:t>
            </a:r>
            <a:r>
              <a:rPr lang="hu-HU" dirty="0"/>
              <a:t> Corporation egy dinamikusan fejlődő online média marketing vállalat, amely 4 </a:t>
            </a:r>
            <a:r>
              <a:rPr lang="hu-HU" dirty="0" err="1"/>
              <a:t>telp</a:t>
            </a:r>
            <a:r>
              <a:rPr lang="hu-HU" dirty="0"/>
              <a:t> működik.</a:t>
            </a:r>
          </a:p>
          <a:p>
            <a:pPr marL="158750" indent="0" algn="l">
              <a:buNone/>
            </a:pPr>
            <a:endParaRPr lang="hu-HU" dirty="0"/>
          </a:p>
          <a:p>
            <a:pPr marL="158750" indent="0" algn="l">
              <a:buNone/>
            </a:pPr>
            <a:r>
              <a:rPr lang="hu-HU" dirty="0"/>
              <a:t>Fő tevékenységeink közé tartozik a digitális tartalomgyártás, kampánymenedzsment és SEO-optimalizáció.</a:t>
            </a:r>
          </a:p>
          <a:p>
            <a:pPr marL="158750" indent="0" algn="l">
              <a:buNone/>
            </a:pPr>
            <a:endParaRPr lang="hu-HU" dirty="0"/>
          </a:p>
          <a:p>
            <a:pPr marL="158750" indent="0" algn="l">
              <a:buNone/>
            </a:pPr>
            <a:r>
              <a:rPr lang="hu-HU" dirty="0"/>
              <a:t>A vállalat kiemelt figyelmet fordított a biztonságos, gyors és rugalmas IT-infrastruktúra kialakítására.</a:t>
            </a:r>
          </a:p>
          <a:p>
            <a:pPr marL="158750" indent="0" algn="l">
              <a:buNone/>
            </a:pPr>
            <a:endParaRPr lang="hu-HU" dirty="0"/>
          </a:p>
          <a:p>
            <a:pPr marL="158750" indent="0" algn="l">
              <a:buNone/>
            </a:pPr>
            <a:r>
              <a:rPr lang="hu-HU" dirty="0"/>
              <a:t>Minden telephely saját szerepkört lát el, és egyes munka osztályok titkosított kommunikációs csatornán keresztül is képesek egymással kommunikálni</a:t>
            </a:r>
          </a:p>
          <a:p>
            <a:pPr marL="158750" indent="0" algn="l">
              <a:buNone/>
            </a:pPr>
            <a:endParaRPr lang="hu-HU" dirty="0"/>
          </a:p>
          <a:p>
            <a:pPr marL="158750" indent="0" algn="l">
              <a:buNone/>
            </a:pPr>
            <a:r>
              <a:rPr lang="hu-HU" dirty="0"/>
              <a:t>Továbbá az adatok egy biztonságos adatközpontban kerülnek tárolásra, amelyhez csak jogosultsággal rendelkező munkatársak férhetnek hozzá.</a:t>
            </a:r>
          </a:p>
          <a:p>
            <a:pPr algn="l"/>
            <a:endParaRPr lang="hu-HU" dirty="0"/>
          </a:p>
        </p:txBody>
      </p:sp>
    </p:spTree>
    <p:extLst>
      <p:ext uri="{BB962C8B-B14F-4D97-AF65-F5344CB8AC3E}">
        <p14:creationId xmlns:p14="http://schemas.microsoft.com/office/powerpoint/2010/main" val="4049677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4938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3923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r>
              <a:rPr lang="hu-HU" dirty="0"/>
              <a:t>A telephely 3 szintre oszlik fel</a:t>
            </a:r>
          </a:p>
          <a:p>
            <a:r>
              <a:rPr lang="hu-HU" dirty="0"/>
              <a:t>E szintek közötti hálózati kommunikációt három darab Cisco </a:t>
            </a:r>
            <a:r>
              <a:rPr lang="hu-HU" dirty="0" err="1"/>
              <a:t>Catalyst</a:t>
            </a:r>
            <a:r>
              <a:rPr lang="hu-HU" dirty="0"/>
              <a:t> 2960 szériájú, második </a:t>
            </a:r>
            <a:r>
              <a:rPr lang="hu-HU" dirty="0" err="1"/>
              <a:t>rétegbeli</a:t>
            </a:r>
            <a:r>
              <a:rPr lang="hu-HU" dirty="0"/>
              <a:t> </a:t>
            </a:r>
            <a:r>
              <a:rPr lang="hu-HU" dirty="0" err="1"/>
              <a:t>switch</a:t>
            </a:r>
            <a:r>
              <a:rPr lang="hu-HU" dirty="0"/>
              <a:t> biztosítja. Szintenként minden részleg dolgozói számára külön nyomtató áll rendelkezésre. Ezeken az eszközökön a részlegek elkülönítését VLAN-ok segítségével oldottuk meg, míg az eszközök közötti nagy sávszélességű kapcsolatot </a:t>
            </a:r>
            <a:r>
              <a:rPr lang="hu-HU" dirty="0" err="1"/>
              <a:t>EtherChannel</a:t>
            </a:r>
            <a:r>
              <a:rPr lang="hu-HU" dirty="0"/>
              <a:t> technológia biztosítja. Az </a:t>
            </a:r>
            <a:r>
              <a:rPr lang="hu-HU" dirty="0" err="1"/>
              <a:t>EtherChannel</a:t>
            </a:r>
            <a:r>
              <a:rPr lang="hu-HU" dirty="0"/>
              <a:t> a Cisco által alkalmazott link </a:t>
            </a:r>
            <a:r>
              <a:rPr lang="hu-HU" dirty="0" err="1"/>
              <a:t>aggregációs</a:t>
            </a:r>
            <a:r>
              <a:rPr lang="hu-HU" dirty="0"/>
              <a:t> protokoll (LACP) segítségével valósul meg, amely nemcsak a sávszélességet növeli, hanem második </a:t>
            </a:r>
            <a:r>
              <a:rPr lang="hu-HU" dirty="0" err="1"/>
              <a:t>rétegbeli</a:t>
            </a:r>
            <a:r>
              <a:rPr lang="hu-HU" dirty="0"/>
              <a:t> redundanciát is nyújt.</a:t>
            </a:r>
          </a:p>
        </p:txBody>
      </p:sp>
    </p:spTree>
    <p:extLst>
      <p:ext uri="{BB962C8B-B14F-4D97-AF65-F5344CB8AC3E}">
        <p14:creationId xmlns:p14="http://schemas.microsoft.com/office/powerpoint/2010/main" val="1504145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r>
              <a:rPr lang="hu-HU" dirty="0"/>
              <a:t>A hálózatban kialakított öt VLAN közül kettő dinamikus IP-címkiosztással (DHCP) működik, míg egy VLAN kifejezetten az adminisztrációs feladatokat látja el. </a:t>
            </a:r>
          </a:p>
          <a:p>
            <a:r>
              <a:rPr lang="hu-HU" dirty="0"/>
              <a:t>Három VLAN az alkalmazottak számára készült, ezek közül az egyik a területi igazgatóság részére lett kijelölve.</a:t>
            </a:r>
          </a:p>
          <a:p>
            <a:r>
              <a:rPr lang="hu-HU" dirty="0"/>
              <a:t>Ezen felül a hálózat rendelkezik </a:t>
            </a:r>
            <a:r>
              <a:rPr lang="hu-HU" dirty="0" err="1"/>
              <a:t>úgyneveztt</a:t>
            </a:r>
            <a:r>
              <a:rPr lang="hu-HU" dirty="0"/>
              <a:t> hang </a:t>
            </a:r>
            <a:r>
              <a:rPr lang="hu-HU" dirty="0" err="1"/>
              <a:t>VLANokkat</a:t>
            </a:r>
            <a:r>
              <a:rPr lang="hu-HU" dirty="0"/>
              <a:t> is melyek </a:t>
            </a:r>
            <a:r>
              <a:rPr lang="hu-HU" dirty="0" err="1"/>
              <a:t>priorításban</a:t>
            </a:r>
            <a:r>
              <a:rPr lang="hu-HU" dirty="0"/>
              <a:t> </a:t>
            </a:r>
            <a:r>
              <a:rPr lang="hu-HU" dirty="0" err="1"/>
              <a:t>részeítík</a:t>
            </a:r>
            <a:r>
              <a:rPr lang="hu-HU" dirty="0"/>
              <a:t> a hang forgalmat </a:t>
            </a:r>
            <a:r>
              <a:rPr lang="hu-HU" dirty="0" err="1"/>
              <a:t>ezéltal</a:t>
            </a:r>
            <a:r>
              <a:rPr lang="hu-HU" dirty="0"/>
              <a:t> gyorsítva a sebességét és javítva a minőségét</a:t>
            </a:r>
          </a:p>
          <a:p>
            <a:r>
              <a:rPr lang="hu-HU" dirty="0" err="1"/>
              <a:t>Kéepn</a:t>
            </a:r>
            <a:r>
              <a:rPr lang="hu-HU" dirty="0"/>
              <a:t> </a:t>
            </a:r>
            <a:r>
              <a:rPr lang="hu-HU" dirty="0" err="1"/>
              <a:t>vlan</a:t>
            </a:r>
            <a:r>
              <a:rPr lang="hu-HU" dirty="0"/>
              <a:t> 666: feketelyuk: gyakorlatilag nincs benne </a:t>
            </a:r>
            <a:r>
              <a:rPr lang="hu-HU" dirty="0" err="1"/>
              <a:t>szköz</a:t>
            </a:r>
            <a:endParaRPr lang="hu-HU" dirty="0"/>
          </a:p>
          <a:p>
            <a:r>
              <a:rPr lang="hu-HU" dirty="0"/>
              <a:t>Parancs a </a:t>
            </a:r>
            <a:r>
              <a:rPr lang="hu-HU" dirty="0" err="1"/>
              <a:t>ghang</a:t>
            </a:r>
            <a:r>
              <a:rPr lang="hu-HU" dirty="0"/>
              <a:t> </a:t>
            </a:r>
            <a:r>
              <a:rPr lang="hu-HU" dirty="0" err="1"/>
              <a:t>priorításban</a:t>
            </a:r>
            <a:r>
              <a:rPr lang="hu-HU" dirty="0"/>
              <a:t> részesítéséhez</a:t>
            </a:r>
          </a:p>
        </p:txBody>
      </p:sp>
    </p:spTree>
    <p:extLst>
      <p:ext uri="{BB962C8B-B14F-4D97-AF65-F5344CB8AC3E}">
        <p14:creationId xmlns:p14="http://schemas.microsoft.com/office/powerpoint/2010/main" val="1625744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r>
              <a:rPr lang="hu-HU" dirty="0"/>
              <a:t>A különböző VLAN-ok közötti forgalomirányítást egy Cisco </a:t>
            </a:r>
            <a:r>
              <a:rPr lang="hu-HU" dirty="0" err="1"/>
              <a:t>Catalyst</a:t>
            </a:r>
            <a:r>
              <a:rPr lang="hu-HU" dirty="0"/>
              <a:t> 3560 típusú, harmadik </a:t>
            </a:r>
            <a:r>
              <a:rPr lang="hu-HU" dirty="0" err="1"/>
              <a:t>rétegbeli</a:t>
            </a:r>
            <a:r>
              <a:rPr lang="hu-HU" dirty="0"/>
              <a:t> </a:t>
            </a:r>
            <a:r>
              <a:rPr lang="hu-HU" dirty="0" err="1"/>
              <a:t>switch</a:t>
            </a:r>
            <a:r>
              <a:rPr lang="hu-HU" dirty="0"/>
              <a:t> végzi melyen a </a:t>
            </a:r>
            <a:r>
              <a:rPr lang="hu-HU" dirty="0" err="1"/>
              <a:t>külömbözö</a:t>
            </a:r>
            <a:r>
              <a:rPr lang="hu-HU" dirty="0"/>
              <a:t> adat </a:t>
            </a:r>
            <a:r>
              <a:rPr lang="hu-HU" dirty="0" err="1"/>
              <a:t>vlanok</a:t>
            </a:r>
            <a:r>
              <a:rPr lang="hu-HU" dirty="0"/>
              <a:t> mellet egy hang </a:t>
            </a:r>
            <a:r>
              <a:rPr lang="hu-HU" dirty="0" err="1"/>
              <a:t>vlan</a:t>
            </a:r>
            <a:r>
              <a:rPr lang="hu-HU" dirty="0"/>
              <a:t> is engedélyezett az optimális működés érdekében</a:t>
            </a:r>
          </a:p>
          <a:p>
            <a:r>
              <a:rPr lang="hu-HU" dirty="0"/>
              <a:t>Ez az eszköz felel a hálózatból kifelé való kommunikáció irányításáért is amely az ORIGO router felé történik </a:t>
            </a:r>
          </a:p>
          <a:p>
            <a:r>
              <a:rPr lang="hu-HU" dirty="0"/>
              <a:t>„A hálózat belső irányába (LAN felé) egy C osztályú (192.x.x.x) privát IP-címtartományt alkalmazunk, míg az ORIGO router felé (kifelé) egy A osztályú (11.1.x.x.), publikus IP-címtartományból osztottunk címet.”</a:t>
            </a:r>
          </a:p>
          <a:p>
            <a:r>
              <a:rPr lang="hu-HU" dirty="0"/>
              <a:t>A </a:t>
            </a:r>
            <a:r>
              <a:rPr lang="hu-HU" dirty="0" err="1"/>
              <a:t>CoreSwtich</a:t>
            </a:r>
            <a:r>
              <a:rPr lang="hu-HU" dirty="0"/>
              <a:t> az ORIGO router feladatainak csökkentése érdekében lett implementálva  ezáltal elősegíti a hatékony és zavarmentes hálózati működést</a:t>
            </a:r>
          </a:p>
        </p:txBody>
      </p:sp>
    </p:spTree>
    <p:extLst>
      <p:ext uri="{BB962C8B-B14F-4D97-AF65-F5344CB8AC3E}">
        <p14:creationId xmlns:p14="http://schemas.microsoft.com/office/powerpoint/2010/main" val="3472786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r>
              <a:rPr lang="hu-HU" dirty="0"/>
              <a:t>Az adminisztrációs szegmensben helyezkednek el a szerverek is, köztük egy DHCP+FTP szerver mely a telephely bizonyos virtuális hálózatainak biztosít dinamikus címzést </a:t>
            </a:r>
            <a:r>
              <a:rPr lang="hu-HU" dirty="0" err="1"/>
              <a:t>valamnt</a:t>
            </a:r>
            <a:r>
              <a:rPr lang="hu-HU" dirty="0"/>
              <a:t> fájlmegosztó szolgáltatást (FTP-t) a telephely fájljainak egyszerű és biztonságos elérése érdekében</a:t>
            </a:r>
          </a:p>
          <a:p>
            <a:r>
              <a:rPr lang="hu-HU" dirty="0"/>
              <a:t>Ubuntu Server 22.04 LTS alapú képzési szerver mely izolált környezetben fut, egy </a:t>
            </a:r>
            <a:r>
              <a:rPr lang="hu-HU" dirty="0" err="1"/>
              <a:t>Proxmox</a:t>
            </a:r>
            <a:r>
              <a:rPr lang="hu-HU" dirty="0"/>
              <a:t> VE </a:t>
            </a:r>
            <a:r>
              <a:rPr lang="hu-HU" dirty="0" err="1"/>
              <a:t>virtualizációs</a:t>
            </a:r>
            <a:r>
              <a:rPr lang="hu-HU" dirty="0"/>
              <a:t> platformmal rendelkező gazdagépen.</a:t>
            </a:r>
          </a:p>
        </p:txBody>
      </p:sp>
    </p:spTree>
    <p:extLst>
      <p:ext uri="{BB962C8B-B14F-4D97-AF65-F5344CB8AC3E}">
        <p14:creationId xmlns:p14="http://schemas.microsoft.com/office/powerpoint/2010/main" val="1142480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897050"/>
            <a:ext cx="6651600" cy="1562100"/>
          </a:xfrm>
          <a:prstGeom prst="rect">
            <a:avLst/>
          </a:prstGeom>
          <a:noFill/>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33324" y="3906950"/>
            <a:ext cx="6065400" cy="4146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userDrawn="1">
  <p:cSld name="CUSTOM_3_1">
    <p:spTree>
      <p:nvGrpSpPr>
        <p:cNvPr id="1" name="Shape 261"/>
        <p:cNvGrpSpPr/>
        <p:nvPr/>
      </p:nvGrpSpPr>
      <p:grpSpPr>
        <a:xfrm>
          <a:off x="0" y="0"/>
          <a:ext cx="0" cy="0"/>
          <a:chOff x="0" y="0"/>
          <a:chExt cx="0" cy="0"/>
        </a:xfrm>
      </p:grpSpPr>
      <p:sp>
        <p:nvSpPr>
          <p:cNvPr id="262" name="Google Shape;262;p29"/>
          <p:cNvSpPr txBox="1">
            <a:spLocks noGrp="1"/>
          </p:cNvSpPr>
          <p:nvPr>
            <p:ph type="title"/>
          </p:nvPr>
        </p:nvSpPr>
        <p:spPr>
          <a:xfrm>
            <a:off x="4253750" y="769400"/>
            <a:ext cx="39558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65"/>
        <p:cNvGrpSpPr/>
        <p:nvPr/>
      </p:nvGrpSpPr>
      <p:grpSpPr>
        <a:xfrm>
          <a:off x="0" y="0"/>
          <a:ext cx="0" cy="0"/>
          <a:chOff x="0" y="0"/>
          <a:chExt cx="0" cy="0"/>
        </a:xfrm>
      </p:grpSpPr>
      <p:grpSp>
        <p:nvGrpSpPr>
          <p:cNvPr id="266" name="Google Shape;266;p30"/>
          <p:cNvGrpSpPr/>
          <p:nvPr/>
        </p:nvGrpSpPr>
        <p:grpSpPr>
          <a:xfrm>
            <a:off x="335" y="2150"/>
            <a:ext cx="713300" cy="5139225"/>
            <a:chOff x="7468800" y="0"/>
            <a:chExt cx="1675200" cy="5139225"/>
          </a:xfrm>
        </p:grpSpPr>
        <p:sp>
          <p:nvSpPr>
            <p:cNvPr id="267" name="Google Shape;267;p30"/>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8" name="Google Shape;268;p30"/>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9" name="Google Shape;269;p30"/>
            <p:cNvSpPr/>
            <p:nvPr/>
          </p:nvSpPr>
          <p:spPr>
            <a:xfrm>
              <a:off x="7468800" y="2487375"/>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0" name="Google Shape;270;p30"/>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1" name="Google Shape;271;p30"/>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2" name="Google Shape;272;p30"/>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3" name="Google Shape;273;p30"/>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858075" y="1948525"/>
            <a:ext cx="3918900" cy="19443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4963434" y="924863"/>
            <a:ext cx="954000" cy="954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a:spLocks noGrp="1"/>
          </p:cNvSpPr>
          <p:nvPr>
            <p:ph type="pic" idx="3"/>
          </p:nvPr>
        </p:nvSpPr>
        <p:spPr>
          <a:xfrm>
            <a:off x="1322338" y="539500"/>
            <a:ext cx="2760600" cy="4064400"/>
          </a:xfrm>
          <a:prstGeom prst="rect">
            <a:avLst/>
          </a:prstGeom>
          <a:noFill/>
          <a:ln>
            <a:noFill/>
          </a:ln>
        </p:spPr>
      </p:sp>
      <p:grpSp>
        <p:nvGrpSpPr>
          <p:cNvPr id="15" name="Google Shape;15;p3"/>
          <p:cNvGrpSpPr/>
          <p:nvPr/>
        </p:nvGrpSpPr>
        <p:grpSpPr>
          <a:xfrm>
            <a:off x="335" y="2150"/>
            <a:ext cx="713300" cy="5139225"/>
            <a:chOff x="7468800" y="0"/>
            <a:chExt cx="1675200" cy="5139225"/>
          </a:xfrm>
        </p:grpSpPr>
        <p:sp>
          <p:nvSpPr>
            <p:cNvPr id="16" name="Google Shape;16;p3"/>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 name="Google Shape;17;p3"/>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 name="Google Shape;18;p3"/>
            <p:cNvSpPr/>
            <p:nvPr/>
          </p:nvSpPr>
          <p:spPr>
            <a:xfrm>
              <a:off x="7468800" y="2487375"/>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 name="Google Shape;19;p3"/>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 name="Google Shape;20;p3"/>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 name="Google Shape;21;p3"/>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 name="Google Shape;22;p3"/>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713225" y="845825"/>
            <a:ext cx="4294800" cy="123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7"/>
          <p:cNvSpPr txBox="1">
            <a:spLocks noGrp="1"/>
          </p:cNvSpPr>
          <p:nvPr>
            <p:ph type="subTitle" idx="1"/>
          </p:nvPr>
        </p:nvSpPr>
        <p:spPr>
          <a:xfrm>
            <a:off x="713225" y="2141075"/>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48" name="Google Shape;48;p7"/>
          <p:cNvSpPr>
            <a:spLocks noGrp="1"/>
          </p:cNvSpPr>
          <p:nvPr>
            <p:ph type="pic" idx="2"/>
          </p:nvPr>
        </p:nvSpPr>
        <p:spPr>
          <a:xfrm>
            <a:off x="5479825" y="539500"/>
            <a:ext cx="2950800" cy="4064400"/>
          </a:xfrm>
          <a:prstGeom prst="rect">
            <a:avLst/>
          </a:prstGeom>
          <a:noFill/>
          <a:ln>
            <a:noFill/>
          </a:ln>
        </p:spPr>
      </p:sp>
      <p:grpSp>
        <p:nvGrpSpPr>
          <p:cNvPr id="49" name="Google Shape;49;p7"/>
          <p:cNvGrpSpPr/>
          <p:nvPr/>
        </p:nvGrpSpPr>
        <p:grpSpPr>
          <a:xfrm>
            <a:off x="7717675" y="3429300"/>
            <a:ext cx="1426200" cy="1714200"/>
            <a:chOff x="7717675" y="3429300"/>
            <a:chExt cx="1426200" cy="1714200"/>
          </a:xfrm>
        </p:grpSpPr>
        <p:sp>
          <p:nvSpPr>
            <p:cNvPr id="50" name="Google Shape;50;p7"/>
            <p:cNvSpPr/>
            <p:nvPr/>
          </p:nvSpPr>
          <p:spPr>
            <a:xfrm>
              <a:off x="8430775"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 name="Google Shape;51;p7"/>
            <p:cNvSpPr/>
            <p:nvPr/>
          </p:nvSpPr>
          <p:spPr>
            <a:xfrm>
              <a:off x="8430775" y="34293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2" name="Google Shape;52;p7"/>
            <p:cNvSpPr/>
            <p:nvPr/>
          </p:nvSpPr>
          <p:spPr>
            <a:xfrm>
              <a:off x="7717675"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53" name="Google Shape;53;p7"/>
          <p:cNvSpPr/>
          <p:nvPr/>
        </p:nvSpPr>
        <p:spPr>
          <a:xfrm>
            <a:off x="713225" y="5394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6" name="Google Shape;56;p8"/>
          <p:cNvGrpSpPr/>
          <p:nvPr/>
        </p:nvGrpSpPr>
        <p:grpSpPr>
          <a:xfrm>
            <a:off x="8424000" y="-4125"/>
            <a:ext cx="720300" cy="5143600"/>
            <a:chOff x="8424000" y="-4125"/>
            <a:chExt cx="720300" cy="5143600"/>
          </a:xfrm>
        </p:grpSpPr>
        <p:grpSp>
          <p:nvGrpSpPr>
            <p:cNvPr id="57" name="Google Shape;57;p8"/>
            <p:cNvGrpSpPr/>
            <p:nvPr/>
          </p:nvGrpSpPr>
          <p:grpSpPr>
            <a:xfrm>
              <a:off x="8584500" y="-4125"/>
              <a:ext cx="559800" cy="5143600"/>
              <a:chOff x="8584500" y="-4125"/>
              <a:chExt cx="559800" cy="5143600"/>
            </a:xfrm>
          </p:grpSpPr>
          <p:sp>
            <p:nvSpPr>
              <p:cNvPr id="58" name="Google Shape;58;p8"/>
              <p:cNvSpPr/>
              <p:nvPr/>
            </p:nvSpPr>
            <p:spPr>
              <a:xfrm>
                <a:off x="8584500" y="-4125"/>
                <a:ext cx="559800" cy="1714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9" name="Google Shape;59;p8"/>
              <p:cNvSpPr/>
              <p:nvPr/>
            </p:nvSpPr>
            <p:spPr>
              <a:xfrm>
                <a:off x="8584500" y="1710575"/>
                <a:ext cx="559800" cy="1714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 name="Google Shape;60;p8"/>
              <p:cNvSpPr/>
              <p:nvPr/>
            </p:nvSpPr>
            <p:spPr>
              <a:xfrm>
                <a:off x="8584500" y="3424975"/>
                <a:ext cx="559800" cy="1714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61" name="Google Shape;61;p8"/>
            <p:cNvSpPr/>
            <p:nvPr/>
          </p:nvSpPr>
          <p:spPr>
            <a:xfrm rot="5400000">
              <a:off x="5934900" y="2489132"/>
              <a:ext cx="5138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62" name="Google Shape;62;p8"/>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5" name="Google Shape;65;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6" name="Google Shape;66;p9"/>
          <p:cNvGrpSpPr/>
          <p:nvPr/>
        </p:nvGrpSpPr>
        <p:grpSpPr>
          <a:xfrm>
            <a:off x="7717675" y="3429300"/>
            <a:ext cx="1426200" cy="1714200"/>
            <a:chOff x="7717675" y="3429300"/>
            <a:chExt cx="1426200" cy="1714200"/>
          </a:xfrm>
        </p:grpSpPr>
        <p:sp>
          <p:nvSpPr>
            <p:cNvPr id="67" name="Google Shape;67;p9"/>
            <p:cNvSpPr/>
            <p:nvPr/>
          </p:nvSpPr>
          <p:spPr>
            <a:xfrm>
              <a:off x="8430775"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 name="Google Shape;68;p9"/>
            <p:cNvSpPr/>
            <p:nvPr/>
          </p:nvSpPr>
          <p:spPr>
            <a:xfrm>
              <a:off x="8430775" y="34293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 name="Google Shape;69;p9"/>
            <p:cNvSpPr/>
            <p:nvPr/>
          </p:nvSpPr>
          <p:spPr>
            <a:xfrm>
              <a:off x="7717675"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70" name="Google Shape;70;p9"/>
          <p:cNvSpPr/>
          <p:nvPr/>
        </p:nvSpPr>
        <p:spPr>
          <a:xfrm>
            <a:off x="713225" y="5394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
        <p:cNvGrpSpPr/>
        <p:nvPr/>
      </p:nvGrpSpPr>
      <p:grpSpPr>
        <a:xfrm>
          <a:off x="0" y="0"/>
          <a:ext cx="0" cy="0"/>
          <a:chOff x="0" y="0"/>
          <a:chExt cx="0" cy="0"/>
        </a:xfrm>
      </p:grpSpPr>
      <p:sp>
        <p:nvSpPr>
          <p:cNvPr id="72" name="Google Shape;72;p10"/>
          <p:cNvSpPr>
            <a:spLocks noGrp="1"/>
          </p:cNvSpPr>
          <p:nvPr>
            <p:ph type="pic" idx="2"/>
          </p:nvPr>
        </p:nvSpPr>
        <p:spPr>
          <a:xfrm>
            <a:off x="0" y="0"/>
            <a:ext cx="9144000" cy="5143500"/>
          </a:xfrm>
          <a:prstGeom prst="rect">
            <a:avLst/>
          </a:prstGeom>
          <a:noFill/>
          <a:ln>
            <a:noFill/>
          </a:ln>
        </p:spPr>
      </p:sp>
      <p:sp>
        <p:nvSpPr>
          <p:cNvPr id="73" name="Google Shape;73;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 name="Google Shape;80;p13"/>
          <p:cNvSpPr txBox="1">
            <a:spLocks noGrp="1"/>
          </p:cNvSpPr>
          <p:nvPr>
            <p:ph type="title" idx="2" hasCustomPrompt="1"/>
          </p:nvPr>
        </p:nvSpPr>
        <p:spPr>
          <a:xfrm>
            <a:off x="720000" y="1615673"/>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3" hasCustomPrompt="1"/>
          </p:nvPr>
        </p:nvSpPr>
        <p:spPr>
          <a:xfrm>
            <a:off x="4572000" y="1615673"/>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4" hasCustomPrompt="1"/>
          </p:nvPr>
        </p:nvSpPr>
        <p:spPr>
          <a:xfrm>
            <a:off x="720000" y="2706036"/>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5" hasCustomPrompt="1"/>
          </p:nvPr>
        </p:nvSpPr>
        <p:spPr>
          <a:xfrm>
            <a:off x="4572000" y="2706036"/>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6" hasCustomPrompt="1"/>
          </p:nvPr>
        </p:nvSpPr>
        <p:spPr>
          <a:xfrm>
            <a:off x="720000" y="3796398"/>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title" idx="7" hasCustomPrompt="1"/>
          </p:nvPr>
        </p:nvSpPr>
        <p:spPr>
          <a:xfrm>
            <a:off x="4572000" y="3796398"/>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1"/>
          </p:nvPr>
        </p:nvSpPr>
        <p:spPr>
          <a:xfrm>
            <a:off x="1607100" y="1762373"/>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7" name="Google Shape;87;p13"/>
          <p:cNvSpPr txBox="1">
            <a:spLocks noGrp="1"/>
          </p:cNvSpPr>
          <p:nvPr>
            <p:ph type="subTitle" idx="8"/>
          </p:nvPr>
        </p:nvSpPr>
        <p:spPr>
          <a:xfrm>
            <a:off x="1607100" y="2852736"/>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8" name="Google Shape;88;p13"/>
          <p:cNvSpPr txBox="1">
            <a:spLocks noGrp="1"/>
          </p:cNvSpPr>
          <p:nvPr>
            <p:ph type="subTitle" idx="9"/>
          </p:nvPr>
        </p:nvSpPr>
        <p:spPr>
          <a:xfrm>
            <a:off x="1607100" y="3943098"/>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9" name="Google Shape;89;p13"/>
          <p:cNvSpPr txBox="1">
            <a:spLocks noGrp="1"/>
          </p:cNvSpPr>
          <p:nvPr>
            <p:ph type="subTitle" idx="13"/>
          </p:nvPr>
        </p:nvSpPr>
        <p:spPr>
          <a:xfrm>
            <a:off x="5459100" y="1762373"/>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0" name="Google Shape;90;p13"/>
          <p:cNvSpPr txBox="1">
            <a:spLocks noGrp="1"/>
          </p:cNvSpPr>
          <p:nvPr>
            <p:ph type="subTitle" idx="14"/>
          </p:nvPr>
        </p:nvSpPr>
        <p:spPr>
          <a:xfrm>
            <a:off x="5459100" y="2852736"/>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1" name="Google Shape;91;p13"/>
          <p:cNvSpPr txBox="1">
            <a:spLocks noGrp="1"/>
          </p:cNvSpPr>
          <p:nvPr>
            <p:ph type="subTitle" idx="15"/>
          </p:nvPr>
        </p:nvSpPr>
        <p:spPr>
          <a:xfrm>
            <a:off x="5459100" y="3943098"/>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92" name="Google Shape;92;p13"/>
          <p:cNvGrpSpPr/>
          <p:nvPr/>
        </p:nvGrpSpPr>
        <p:grpSpPr>
          <a:xfrm>
            <a:off x="8424000" y="-4125"/>
            <a:ext cx="720300" cy="5143600"/>
            <a:chOff x="8424000" y="-4125"/>
            <a:chExt cx="720300" cy="5143600"/>
          </a:xfrm>
        </p:grpSpPr>
        <p:grpSp>
          <p:nvGrpSpPr>
            <p:cNvPr id="93" name="Google Shape;93;p13"/>
            <p:cNvGrpSpPr/>
            <p:nvPr/>
          </p:nvGrpSpPr>
          <p:grpSpPr>
            <a:xfrm>
              <a:off x="8584500" y="-4125"/>
              <a:ext cx="559800" cy="5143600"/>
              <a:chOff x="8584500" y="-4125"/>
              <a:chExt cx="559800" cy="5143600"/>
            </a:xfrm>
          </p:grpSpPr>
          <p:sp>
            <p:nvSpPr>
              <p:cNvPr id="94" name="Google Shape;94;p13"/>
              <p:cNvSpPr/>
              <p:nvPr/>
            </p:nvSpPr>
            <p:spPr>
              <a:xfrm>
                <a:off x="8584500" y="-4125"/>
                <a:ext cx="559800" cy="1714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5" name="Google Shape;95;p13"/>
              <p:cNvSpPr/>
              <p:nvPr/>
            </p:nvSpPr>
            <p:spPr>
              <a:xfrm>
                <a:off x="8584500" y="1710575"/>
                <a:ext cx="559800" cy="1714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6" name="Google Shape;96;p13"/>
              <p:cNvSpPr/>
              <p:nvPr/>
            </p:nvSpPr>
            <p:spPr>
              <a:xfrm>
                <a:off x="8584500" y="3424975"/>
                <a:ext cx="559800" cy="1714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97" name="Google Shape;97;p13"/>
            <p:cNvSpPr/>
            <p:nvPr/>
          </p:nvSpPr>
          <p:spPr>
            <a:xfrm rot="5400000">
              <a:off x="5934900" y="2489132"/>
              <a:ext cx="5138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98" name="Google Shape;98;p13"/>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userDrawn="1">
  <p:cSld name="ONE_COLUMN_TEXT_1">
    <p:spTree>
      <p:nvGrpSpPr>
        <p:cNvPr id="1" name="Shape 252"/>
        <p:cNvGrpSpPr/>
        <p:nvPr/>
      </p:nvGrpSpPr>
      <p:grpSpPr>
        <a:xfrm>
          <a:off x="0" y="0"/>
          <a:ext cx="0" cy="0"/>
          <a:chOff x="0" y="0"/>
          <a:chExt cx="0" cy="0"/>
        </a:xfrm>
      </p:grpSpPr>
      <p:sp>
        <p:nvSpPr>
          <p:cNvPr id="255" name="Google Shape;255;p28"/>
          <p:cNvSpPr>
            <a:spLocks noGrp="1"/>
          </p:cNvSpPr>
          <p:nvPr>
            <p:ph type="pic" idx="2"/>
          </p:nvPr>
        </p:nvSpPr>
        <p:spPr>
          <a:xfrm>
            <a:off x="5479825" y="539500"/>
            <a:ext cx="2950800" cy="4064400"/>
          </a:xfrm>
          <a:prstGeom prst="rect">
            <a:avLst/>
          </a:prstGeom>
          <a:noFill/>
          <a:ln>
            <a:noFill/>
          </a:ln>
        </p:spPr>
      </p:sp>
      <p:grpSp>
        <p:nvGrpSpPr>
          <p:cNvPr id="256" name="Google Shape;256;p28"/>
          <p:cNvGrpSpPr/>
          <p:nvPr/>
        </p:nvGrpSpPr>
        <p:grpSpPr>
          <a:xfrm>
            <a:off x="7717675" y="3429300"/>
            <a:ext cx="1426200" cy="1714200"/>
            <a:chOff x="7717675" y="3429300"/>
            <a:chExt cx="1426200" cy="1714200"/>
          </a:xfrm>
        </p:grpSpPr>
        <p:sp>
          <p:nvSpPr>
            <p:cNvPr id="257" name="Google Shape;257;p28"/>
            <p:cNvSpPr/>
            <p:nvPr/>
          </p:nvSpPr>
          <p:spPr>
            <a:xfrm>
              <a:off x="8430775"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8" name="Google Shape;258;p28"/>
            <p:cNvSpPr/>
            <p:nvPr/>
          </p:nvSpPr>
          <p:spPr>
            <a:xfrm>
              <a:off x="8430775" y="34293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9" name="Google Shape;259;p28"/>
            <p:cNvSpPr/>
            <p:nvPr/>
          </p:nvSpPr>
          <p:spPr>
            <a:xfrm>
              <a:off x="7717675"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0" name="Cím 1">
            <a:extLst>
              <a:ext uri="{FF2B5EF4-FFF2-40B4-BE49-F238E27FC236}">
                <a16:creationId xmlns:a16="http://schemas.microsoft.com/office/drawing/2014/main" id="{69D40B9C-B7DF-4DEF-A969-BFCFBC2BA274}"/>
              </a:ext>
            </a:extLst>
          </p:cNvPr>
          <p:cNvSpPr>
            <a:spLocks noGrp="1"/>
          </p:cNvSpPr>
          <p:nvPr>
            <p:ph type="title"/>
          </p:nvPr>
        </p:nvSpPr>
        <p:spPr>
          <a:xfrm>
            <a:off x="438150" y="209213"/>
            <a:ext cx="4920275" cy="1343700"/>
          </a:xfrm>
        </p:spPr>
        <p:txBody>
          <a:bodyPr anchor="ctr"/>
          <a:lstStyle>
            <a:lvl1pPr>
              <a:defRPr/>
            </a:lvl1pPr>
          </a:lstStyle>
          <a:p>
            <a:endParaRPr lang="hu-HU" sz="3200" dirty="0"/>
          </a:p>
        </p:txBody>
      </p:sp>
      <p:sp>
        <p:nvSpPr>
          <p:cNvPr id="11" name="Google Shape;303;p35">
            <a:extLst>
              <a:ext uri="{FF2B5EF4-FFF2-40B4-BE49-F238E27FC236}">
                <a16:creationId xmlns:a16="http://schemas.microsoft.com/office/drawing/2014/main" id="{36C6F66E-FB9D-4222-A7E4-3C787C05EDE9}"/>
              </a:ext>
            </a:extLst>
          </p:cNvPr>
          <p:cNvSpPr/>
          <p:nvPr userDrawn="1"/>
        </p:nvSpPr>
        <p:spPr>
          <a:xfrm>
            <a:off x="551895" y="1166406"/>
            <a:ext cx="1897625" cy="66356"/>
          </a:xfrm>
          <a:prstGeom prst="rect">
            <a:avLst/>
          </a:prstGeom>
          <a:solidFill>
            <a:schemeClr val="accent2"/>
          </a:solidFill>
          <a:ln>
            <a:solidFill>
              <a:srgbClr val="15253F"/>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Alcím 2">
            <a:extLst>
              <a:ext uri="{FF2B5EF4-FFF2-40B4-BE49-F238E27FC236}">
                <a16:creationId xmlns:a16="http://schemas.microsoft.com/office/drawing/2014/main" id="{56E1DED1-22E6-4F6B-9C39-65DD336283E6}"/>
              </a:ext>
            </a:extLst>
          </p:cNvPr>
          <p:cNvSpPr>
            <a:spLocks noGrp="1"/>
          </p:cNvSpPr>
          <p:nvPr>
            <p:ph type="subTitle" idx="1"/>
          </p:nvPr>
        </p:nvSpPr>
        <p:spPr>
          <a:xfrm>
            <a:off x="233362" y="1612438"/>
            <a:ext cx="5233988" cy="2298300"/>
          </a:xfrm>
          <a:noFill/>
          <a:ln>
            <a:noFill/>
          </a:ln>
        </p:spPr>
        <p:txBody>
          <a:bodyPr spcFirstLastPara="1" wrap="square" lIns="91425" tIns="91425" rIns="91425" bIns="91425" anchor="t" anchorCtr="0">
            <a:noAutofit/>
          </a:bodyPr>
          <a:lstStyle>
            <a:lvl1pPr>
              <a:defRPr lang="hu-HU" sz="1800" dirty="0">
                <a:latin typeface="Prompt" panose="00000500000000000000" pitchFamily="2" charset="-34"/>
                <a:cs typeface="Prompt" panose="00000500000000000000" pitchFamily="2" charset="-34"/>
              </a:defRPr>
            </a:lvl1pPr>
          </a:lstStyle>
          <a:p>
            <a:pPr lvl="0">
              <a:spcBef>
                <a:spcPts val="300"/>
              </a:spcBef>
            </a:pPr>
            <a:endParaRPr lang="hu-HU" sz="1800" b="1" dirty="0">
              <a:solidFill>
                <a:schemeClr val="accent2">
                  <a:lumMod val="50000"/>
                  <a:lumOff val="50000"/>
                </a:schemeClr>
              </a:solidFill>
              <a:latin typeface="Prompt" panose="00000500000000000000" pitchFamily="2" charset="-34"/>
              <a:cs typeface="Prompt" panose="00000500000000000000" pitchFamily="2" charset="-3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1pPr>
            <a:lvl2pPr lvl="1"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2pPr>
            <a:lvl3pPr lvl="2"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3pPr>
            <a:lvl4pPr lvl="3"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4pPr>
            <a:lvl5pPr lvl="4"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5pPr>
            <a:lvl6pPr lvl="5"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6pPr>
            <a:lvl7pPr lvl="6"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7pPr>
            <a:lvl8pPr lvl="7"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8pPr>
            <a:lvl9pPr lvl="8"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1pPr>
            <a:lvl2pPr marL="914400" lvl="1"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2pPr>
            <a:lvl3pPr marL="1371600" lvl="2"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3pPr>
            <a:lvl4pPr marL="1828800" lvl="3"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4pPr>
            <a:lvl5pPr marL="2286000" lvl="4"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5pPr>
            <a:lvl6pPr marL="2743200" lvl="5"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6pPr>
            <a:lvl7pPr marL="3200400" lvl="6"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7pPr>
            <a:lvl8pPr marL="3657600" lvl="7"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8pPr>
            <a:lvl9pPr marL="4114800" lvl="8"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8" r:id="rId7"/>
    <p:sldLayoutId id="2147483659" r:id="rId8"/>
    <p:sldLayoutId id="2147483674" r:id="rId9"/>
    <p:sldLayoutId id="2147483675" r:id="rId10"/>
    <p:sldLayoutId id="214748367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emf"/><Relationship Id="rId7" Type="http://schemas.openxmlformats.org/officeDocument/2006/relationships/image" Target="../media/image33.emf"/><Relationship Id="rId12" Type="http://schemas.openxmlformats.org/officeDocument/2006/relationships/image" Target="../media/image38.emf"/><Relationship Id="rId2" Type="http://schemas.openxmlformats.org/officeDocument/2006/relationships/notesSlide" Target="../notesSlides/notesSlide10.xml"/><Relationship Id="rId16"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emf"/><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emf"/><Relationship Id="rId4" Type="http://schemas.openxmlformats.org/officeDocument/2006/relationships/image" Target="../media/image57.emf"/></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8.emf"/><Relationship Id="rId5" Type="http://schemas.openxmlformats.org/officeDocument/2006/relationships/image" Target="../media/image56.emf"/><Relationship Id="rId4" Type="http://schemas.openxmlformats.org/officeDocument/2006/relationships/image" Target="../media/image57.emf"/></Relationships>
</file>

<file path=ppt/slides/_rels/slide23.xml.rels><?xml version="1.0" encoding="UTF-8" standalone="yes"?>
<Relationships xmlns="http://schemas.openxmlformats.org/package/2006/relationships"><Relationship Id="rId3" Type="http://schemas.openxmlformats.org/officeDocument/2006/relationships/image" Target="../media/image61.emf"/><Relationship Id="rId7" Type="http://schemas.openxmlformats.org/officeDocument/2006/relationships/image" Target="../media/image65.svg"/><Relationship Id="rId2" Type="http://schemas.openxmlformats.org/officeDocument/2006/relationships/image" Target="../media/image60.emf"/><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emf"/></Relationships>
</file>

<file path=ppt/slides/_rels/slide2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9.xml"/><Relationship Id="rId4" Type="http://schemas.openxmlformats.org/officeDocument/2006/relationships/hyperlink" Target="https://svgsilh.com/image/2324013.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1"/>
        <p:cNvGrpSpPr/>
        <p:nvPr/>
      </p:nvGrpSpPr>
      <p:grpSpPr>
        <a:xfrm>
          <a:off x="0" y="0"/>
          <a:ext cx="0" cy="0"/>
          <a:chOff x="0" y="0"/>
          <a:chExt cx="0" cy="0"/>
        </a:xfrm>
      </p:grpSpPr>
      <p:sp>
        <p:nvSpPr>
          <p:cNvPr id="15" name="Szövegdoboz 14">
            <a:extLst>
              <a:ext uri="{FF2B5EF4-FFF2-40B4-BE49-F238E27FC236}">
                <a16:creationId xmlns:a16="http://schemas.microsoft.com/office/drawing/2014/main" id="{CA267325-80EA-4A26-801C-793E4D9D335D}"/>
              </a:ext>
            </a:extLst>
          </p:cNvPr>
          <p:cNvSpPr txBox="1"/>
          <p:nvPr/>
        </p:nvSpPr>
        <p:spPr>
          <a:xfrm>
            <a:off x="2482850" y="1184260"/>
            <a:ext cx="4178300" cy="1072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buClr>
                <a:srgbClr val="191919"/>
              </a:buClr>
              <a:buSzPts val="5200"/>
              <a:buFont typeface="Raleway ExtraBold"/>
              <a:buNone/>
              <a:defRPr sz="1800" baseline="0">
                <a:latin typeface="Aptos"/>
                <a:ea typeface="Raleway ExtraBold"/>
                <a:cs typeface="Raleway ExtraBold"/>
                <a:sym typeface="Raleway ExtraBold"/>
              </a:defRPr>
            </a:lvl1pPr>
            <a:lvl2pPr algn="ctr">
              <a:buClr>
                <a:srgbClr val="191919"/>
              </a:buClr>
              <a:buSzPts val="5200"/>
              <a:buFont typeface="Raleway ExtraBold"/>
              <a:buNone/>
              <a:defRPr sz="5200">
                <a:solidFill>
                  <a:srgbClr val="191919"/>
                </a:solidFill>
                <a:latin typeface="Raleway ExtraBold"/>
                <a:ea typeface="Raleway ExtraBold"/>
                <a:cs typeface="Raleway ExtraBold"/>
                <a:sym typeface="Raleway ExtraBold"/>
              </a:defRPr>
            </a:lvl2pPr>
            <a:lvl3pPr algn="ctr">
              <a:buClr>
                <a:srgbClr val="191919"/>
              </a:buClr>
              <a:buSzPts val="5200"/>
              <a:buFont typeface="Raleway ExtraBold"/>
              <a:buNone/>
              <a:defRPr sz="5200">
                <a:solidFill>
                  <a:srgbClr val="191919"/>
                </a:solidFill>
                <a:latin typeface="Raleway ExtraBold"/>
                <a:ea typeface="Raleway ExtraBold"/>
                <a:cs typeface="Raleway ExtraBold"/>
                <a:sym typeface="Raleway ExtraBold"/>
              </a:defRPr>
            </a:lvl3pPr>
            <a:lvl4pPr algn="ctr">
              <a:buClr>
                <a:srgbClr val="191919"/>
              </a:buClr>
              <a:buSzPts val="5200"/>
              <a:buFont typeface="Raleway ExtraBold"/>
              <a:buNone/>
              <a:defRPr sz="5200">
                <a:solidFill>
                  <a:srgbClr val="191919"/>
                </a:solidFill>
                <a:latin typeface="Raleway ExtraBold"/>
                <a:ea typeface="Raleway ExtraBold"/>
                <a:cs typeface="Raleway ExtraBold"/>
                <a:sym typeface="Raleway ExtraBold"/>
              </a:defRPr>
            </a:lvl4pPr>
            <a:lvl5pPr algn="ctr">
              <a:buClr>
                <a:srgbClr val="191919"/>
              </a:buClr>
              <a:buSzPts val="5200"/>
              <a:buFont typeface="Raleway ExtraBold"/>
              <a:buNone/>
              <a:defRPr sz="5200">
                <a:solidFill>
                  <a:srgbClr val="191919"/>
                </a:solidFill>
                <a:latin typeface="Raleway ExtraBold"/>
                <a:ea typeface="Raleway ExtraBold"/>
                <a:cs typeface="Raleway ExtraBold"/>
                <a:sym typeface="Raleway ExtraBold"/>
              </a:defRPr>
            </a:lvl5pPr>
            <a:lvl6pPr algn="ctr">
              <a:buClr>
                <a:srgbClr val="191919"/>
              </a:buClr>
              <a:buSzPts val="5200"/>
              <a:buFont typeface="Raleway ExtraBold"/>
              <a:buNone/>
              <a:defRPr sz="5200">
                <a:solidFill>
                  <a:srgbClr val="191919"/>
                </a:solidFill>
                <a:latin typeface="Raleway ExtraBold"/>
                <a:ea typeface="Raleway ExtraBold"/>
                <a:cs typeface="Raleway ExtraBold"/>
                <a:sym typeface="Raleway ExtraBold"/>
              </a:defRPr>
            </a:lvl6pPr>
            <a:lvl7pPr algn="ctr">
              <a:buClr>
                <a:srgbClr val="191919"/>
              </a:buClr>
              <a:buSzPts val="5200"/>
              <a:buFont typeface="Raleway ExtraBold"/>
              <a:buNone/>
              <a:defRPr sz="5200">
                <a:solidFill>
                  <a:srgbClr val="191919"/>
                </a:solidFill>
                <a:latin typeface="Raleway ExtraBold"/>
                <a:ea typeface="Raleway ExtraBold"/>
                <a:cs typeface="Raleway ExtraBold"/>
                <a:sym typeface="Raleway ExtraBold"/>
              </a:defRPr>
            </a:lvl7pPr>
            <a:lvl8pPr algn="ctr">
              <a:buClr>
                <a:srgbClr val="191919"/>
              </a:buClr>
              <a:buSzPts val="5200"/>
              <a:buFont typeface="Raleway ExtraBold"/>
              <a:buNone/>
              <a:defRPr sz="5200">
                <a:solidFill>
                  <a:srgbClr val="191919"/>
                </a:solidFill>
                <a:latin typeface="Raleway ExtraBold"/>
                <a:ea typeface="Raleway ExtraBold"/>
                <a:cs typeface="Raleway ExtraBold"/>
                <a:sym typeface="Raleway ExtraBold"/>
              </a:defRPr>
            </a:lvl8pPr>
            <a:lvl9pPr algn="ctr">
              <a:buClr>
                <a:srgbClr val="191919"/>
              </a:buClr>
              <a:buSzPts val="5200"/>
              <a:buFont typeface="Raleway ExtraBold"/>
              <a:buNone/>
              <a:defRPr sz="5200">
                <a:solidFill>
                  <a:srgbClr val="191919"/>
                </a:solidFill>
                <a:latin typeface="Raleway ExtraBold"/>
                <a:ea typeface="Raleway ExtraBold"/>
                <a:cs typeface="Raleway ExtraBold"/>
                <a:sym typeface="Raleway ExtraBold"/>
              </a:defRPr>
            </a:lvl9pPr>
          </a:lstStyle>
          <a:p>
            <a:r>
              <a:rPr lang="hu-HU" sz="1400" dirty="0"/>
              <a:t> </a:t>
            </a:r>
            <a:r>
              <a:rPr lang="hu-HU" sz="1400" b="1" i="1" dirty="0"/>
              <a:t>Szakképesítés neve</a:t>
            </a:r>
            <a:r>
              <a:rPr lang="hu-HU" sz="1400" dirty="0"/>
              <a:t>: Informatikai rendszer- és alkalmazás-üzemeltető technikus </a:t>
            </a:r>
          </a:p>
          <a:p>
            <a:pPr>
              <a:lnSpc>
                <a:spcPct val="150000"/>
              </a:lnSpc>
            </a:pPr>
            <a:r>
              <a:rPr lang="hu-HU" sz="1400" b="1" i="1" dirty="0"/>
              <a:t>száma</a:t>
            </a:r>
            <a:r>
              <a:rPr lang="hu-HU" sz="1400" dirty="0"/>
              <a:t>: 5-0612-12-02 </a:t>
            </a:r>
          </a:p>
        </p:txBody>
      </p:sp>
      <p:grpSp>
        <p:nvGrpSpPr>
          <p:cNvPr id="292" name="Google Shape;292;p35"/>
          <p:cNvGrpSpPr/>
          <p:nvPr/>
        </p:nvGrpSpPr>
        <p:grpSpPr>
          <a:xfrm>
            <a:off x="9043690" y="2150"/>
            <a:ext cx="100512" cy="5139225"/>
            <a:chOff x="7468800" y="0"/>
            <a:chExt cx="1675200" cy="5139225"/>
          </a:xfrm>
        </p:grpSpPr>
        <p:grpSp>
          <p:nvGrpSpPr>
            <p:cNvPr id="293" name="Google Shape;293;p35"/>
            <p:cNvGrpSpPr/>
            <p:nvPr/>
          </p:nvGrpSpPr>
          <p:grpSpPr>
            <a:xfrm>
              <a:off x="7468800" y="0"/>
              <a:ext cx="1675200" cy="5139225"/>
              <a:chOff x="7468800" y="0"/>
              <a:chExt cx="1675200" cy="5139225"/>
            </a:xfrm>
          </p:grpSpPr>
          <p:sp>
            <p:nvSpPr>
              <p:cNvPr id="294" name="Google Shape;294;p35"/>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5" name="Google Shape;295;p35"/>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6" name="Google Shape;296;p35"/>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7" name="Google Shape;297;p35"/>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8" name="Google Shape;298;p35"/>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9" name="Google Shape;299;p35"/>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grpSp>
        <p:sp>
          <p:nvSpPr>
            <p:cNvPr id="300" name="Google Shape;300;p35"/>
            <p:cNvSpPr/>
            <p:nvPr/>
          </p:nvSpPr>
          <p:spPr>
            <a:xfrm>
              <a:off x="7468800" y="2491500"/>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 </a:t>
              </a:r>
              <a:endParaRPr dirty="0">
                <a:latin typeface="Open Sans"/>
                <a:ea typeface="Open Sans"/>
                <a:cs typeface="Open Sans"/>
                <a:sym typeface="Open Sans"/>
              </a:endParaRPr>
            </a:p>
          </p:txBody>
        </p:sp>
      </p:grpSp>
      <p:sp>
        <p:nvSpPr>
          <p:cNvPr id="301" name="Google Shape;301;p35"/>
          <p:cNvSpPr txBox="1">
            <a:spLocks noGrp="1"/>
          </p:cNvSpPr>
          <p:nvPr>
            <p:ph type="ctrTitle"/>
          </p:nvPr>
        </p:nvSpPr>
        <p:spPr>
          <a:xfrm>
            <a:off x="1448403" y="143748"/>
            <a:ext cx="6247194" cy="715502"/>
          </a:xfrm>
          <a:prstGeom prst="rect">
            <a:avLst/>
          </a:prstGeom>
        </p:spPr>
        <p:txBody>
          <a:bodyPr spcFirstLastPara="1" wrap="square" lIns="91425" tIns="91425" rIns="91425" bIns="91425" anchor="t" anchorCtr="0">
            <a:noAutofit/>
          </a:bodyPr>
          <a:lstStyle/>
          <a:p>
            <a:pPr algn="ctr"/>
            <a:r>
              <a:rPr lang="hu-HU" sz="2400" i="0" u="none" baseline="0" dirty="0">
                <a:solidFill>
                  <a:srgbClr val="000000"/>
                </a:solidFill>
                <a:latin typeface="Aptos"/>
              </a:rPr>
              <a:t>Isaszeg Gábor Dénes Óvoda, Általános Iskola, </a:t>
            </a:r>
            <a:br>
              <a:rPr lang="hu-HU" sz="2400" i="0" u="none" baseline="0" dirty="0">
                <a:solidFill>
                  <a:srgbClr val="000000"/>
                </a:solidFill>
                <a:latin typeface="Aptos"/>
              </a:rPr>
            </a:br>
            <a:r>
              <a:rPr lang="hu-HU" sz="2400" i="0" u="none" baseline="0" dirty="0">
                <a:solidFill>
                  <a:srgbClr val="000000"/>
                </a:solidFill>
                <a:latin typeface="Aptos"/>
              </a:rPr>
              <a:t>Gimnázium és Technikum </a:t>
            </a:r>
            <a:endParaRPr sz="6000" dirty="0">
              <a:solidFill>
                <a:srgbClr val="0E1D35"/>
              </a:solidFill>
            </a:endParaRPr>
          </a:p>
        </p:txBody>
      </p:sp>
      <p:sp>
        <p:nvSpPr>
          <p:cNvPr id="303" name="Google Shape;303;p35"/>
          <p:cNvSpPr/>
          <p:nvPr/>
        </p:nvSpPr>
        <p:spPr>
          <a:xfrm>
            <a:off x="3847050" y="2090091"/>
            <a:ext cx="1449900" cy="50700"/>
          </a:xfrm>
          <a:prstGeom prst="rect">
            <a:avLst/>
          </a:prstGeom>
          <a:solidFill>
            <a:srgbClr val="0E1D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highlight>
                <a:srgbClr val="FFFF00"/>
              </a:highlight>
              <a:latin typeface="Open Sans"/>
              <a:ea typeface="Open Sans"/>
              <a:cs typeface="Open Sans"/>
              <a:sym typeface="Open Sans"/>
            </a:endParaRPr>
          </a:p>
        </p:txBody>
      </p:sp>
      <p:sp>
        <p:nvSpPr>
          <p:cNvPr id="19" name="Szövegdoboz 18">
            <a:extLst>
              <a:ext uri="{FF2B5EF4-FFF2-40B4-BE49-F238E27FC236}">
                <a16:creationId xmlns:a16="http://schemas.microsoft.com/office/drawing/2014/main" id="{69311D43-0461-4034-835F-38CE67A85CCD}"/>
              </a:ext>
            </a:extLst>
          </p:cNvPr>
          <p:cNvSpPr txBox="1"/>
          <p:nvPr/>
        </p:nvSpPr>
        <p:spPr>
          <a:xfrm>
            <a:off x="2286000" y="2348612"/>
            <a:ext cx="4572000" cy="646331"/>
          </a:xfrm>
          <a:prstGeom prst="rect">
            <a:avLst/>
          </a:prstGeom>
          <a:noFill/>
        </p:spPr>
        <p:txBody>
          <a:bodyPr wrap="square">
            <a:spAutoFit/>
          </a:bodyPr>
          <a:lstStyle/>
          <a:p>
            <a:pPr algn="ctr"/>
            <a:r>
              <a:rPr lang="hu-HU" sz="1800" i="0" u="none" baseline="0" dirty="0">
                <a:solidFill>
                  <a:srgbClr val="000000"/>
                </a:solidFill>
                <a:latin typeface="Raleway ExtraBold" pitchFamily="2" charset="-18"/>
              </a:rPr>
              <a:t> </a:t>
            </a:r>
            <a:r>
              <a:rPr lang="hu-HU" sz="3600" b="1" i="0" u="none" baseline="0" dirty="0">
                <a:solidFill>
                  <a:srgbClr val="000000"/>
                </a:solidFill>
                <a:latin typeface="Raleway ExtraBold" pitchFamily="2" charset="-18"/>
              </a:rPr>
              <a:t>VIZSGAREMEK </a:t>
            </a:r>
            <a:endParaRPr lang="hu-HU" sz="3600" dirty="0">
              <a:latin typeface="Raleway ExtraBold" pitchFamily="2" charset="-18"/>
            </a:endParaRPr>
          </a:p>
        </p:txBody>
      </p:sp>
      <p:sp>
        <p:nvSpPr>
          <p:cNvPr id="21" name="Szövegdoboz 20">
            <a:extLst>
              <a:ext uri="{FF2B5EF4-FFF2-40B4-BE49-F238E27FC236}">
                <a16:creationId xmlns:a16="http://schemas.microsoft.com/office/drawing/2014/main" id="{1EA43A6A-BF63-4360-90EF-6BF8338EE398}"/>
              </a:ext>
            </a:extLst>
          </p:cNvPr>
          <p:cNvSpPr txBox="1"/>
          <p:nvPr/>
        </p:nvSpPr>
        <p:spPr>
          <a:xfrm>
            <a:off x="3197225" y="3220576"/>
            <a:ext cx="2749550" cy="738664"/>
          </a:xfrm>
          <a:prstGeom prst="rect">
            <a:avLst/>
          </a:prstGeom>
          <a:noFill/>
        </p:spPr>
        <p:txBody>
          <a:bodyPr wrap="square">
            <a:spAutoFit/>
          </a:bodyPr>
          <a:lstStyle/>
          <a:p>
            <a:pPr algn="ctr"/>
            <a:r>
              <a:rPr lang="hu-HU" sz="1400" i="0" u="none" baseline="0" dirty="0">
                <a:solidFill>
                  <a:srgbClr val="000000"/>
                </a:solidFill>
                <a:latin typeface="Aptos"/>
              </a:rPr>
              <a:t>Szász Roland: 72570664538 </a:t>
            </a:r>
          </a:p>
          <a:p>
            <a:pPr algn="ctr"/>
            <a:r>
              <a:rPr lang="hu-HU" sz="1400" i="0" u="none" baseline="0" dirty="0">
                <a:solidFill>
                  <a:srgbClr val="000000"/>
                </a:solidFill>
                <a:latin typeface="Aptos"/>
              </a:rPr>
              <a:t>Terecskei Ádám: 72597068990 </a:t>
            </a:r>
          </a:p>
          <a:p>
            <a:pPr algn="ctr"/>
            <a:r>
              <a:rPr lang="hu-HU" sz="1400" i="0" u="none" baseline="0" dirty="0">
                <a:solidFill>
                  <a:srgbClr val="000000"/>
                </a:solidFill>
                <a:latin typeface="Aptos"/>
              </a:rPr>
              <a:t>Szekeres Zoltán: 72596895155 </a:t>
            </a:r>
            <a:endParaRPr lang="hu-HU" dirty="0"/>
          </a:p>
        </p:txBody>
      </p:sp>
      <p:sp>
        <p:nvSpPr>
          <p:cNvPr id="23" name="Szövegdoboz 22">
            <a:extLst>
              <a:ext uri="{FF2B5EF4-FFF2-40B4-BE49-F238E27FC236}">
                <a16:creationId xmlns:a16="http://schemas.microsoft.com/office/drawing/2014/main" id="{EEA377D1-AC33-4191-A894-F00015D89ADC}"/>
              </a:ext>
            </a:extLst>
          </p:cNvPr>
          <p:cNvSpPr txBox="1"/>
          <p:nvPr/>
        </p:nvSpPr>
        <p:spPr>
          <a:xfrm>
            <a:off x="2216150" y="4184873"/>
            <a:ext cx="4572000" cy="892552"/>
          </a:xfrm>
          <a:prstGeom prst="rect">
            <a:avLst/>
          </a:prstGeom>
          <a:noFill/>
        </p:spPr>
        <p:txBody>
          <a:bodyPr wrap="square">
            <a:spAutoFit/>
          </a:bodyPr>
          <a:lstStyle/>
          <a:p>
            <a:pPr algn="ctr"/>
            <a:r>
              <a:rPr lang="hu-HU" sz="1600" i="0" u="none" baseline="0" dirty="0">
                <a:solidFill>
                  <a:srgbClr val="000000"/>
                </a:solidFill>
                <a:latin typeface="Aptos"/>
              </a:rPr>
              <a:t> 13/A </a:t>
            </a:r>
          </a:p>
          <a:p>
            <a:pPr algn="ctr"/>
            <a:endParaRPr lang="hu-HU" sz="1100" i="0" u="none" baseline="0" dirty="0">
              <a:solidFill>
                <a:srgbClr val="000000"/>
              </a:solidFill>
              <a:latin typeface="Aptos"/>
            </a:endParaRPr>
          </a:p>
          <a:p>
            <a:pPr algn="ctr"/>
            <a:endParaRPr lang="hu-HU" sz="1100" i="0" u="none" baseline="0" dirty="0">
              <a:solidFill>
                <a:srgbClr val="000000"/>
              </a:solidFill>
              <a:latin typeface="Aptos"/>
            </a:endParaRPr>
          </a:p>
          <a:p>
            <a:pPr algn="ctr"/>
            <a:r>
              <a:rPr lang="hu-HU" sz="1400" i="0" u="none" baseline="0" dirty="0">
                <a:solidFill>
                  <a:srgbClr val="000000"/>
                </a:solidFill>
                <a:latin typeface="Aptos"/>
              </a:rPr>
              <a:t>Isaszeg, 2025.05.28 </a:t>
            </a:r>
            <a:endParaRPr lang="hu-HU" dirty="0"/>
          </a:p>
        </p:txBody>
      </p:sp>
      <p:grpSp>
        <p:nvGrpSpPr>
          <p:cNvPr id="24" name="Google Shape;292;p35">
            <a:extLst>
              <a:ext uri="{FF2B5EF4-FFF2-40B4-BE49-F238E27FC236}">
                <a16:creationId xmlns:a16="http://schemas.microsoft.com/office/drawing/2014/main" id="{38486DB1-0810-4757-B706-D507AF2367D5}"/>
              </a:ext>
            </a:extLst>
          </p:cNvPr>
          <p:cNvGrpSpPr/>
          <p:nvPr/>
        </p:nvGrpSpPr>
        <p:grpSpPr>
          <a:xfrm>
            <a:off x="-202" y="0"/>
            <a:ext cx="100512" cy="5139225"/>
            <a:chOff x="7468800" y="0"/>
            <a:chExt cx="1675200" cy="5139225"/>
          </a:xfrm>
        </p:grpSpPr>
        <p:grpSp>
          <p:nvGrpSpPr>
            <p:cNvPr id="25" name="Google Shape;293;p35">
              <a:extLst>
                <a:ext uri="{FF2B5EF4-FFF2-40B4-BE49-F238E27FC236}">
                  <a16:creationId xmlns:a16="http://schemas.microsoft.com/office/drawing/2014/main" id="{7A01E406-B8E3-4885-A29A-78796992670C}"/>
                </a:ext>
              </a:extLst>
            </p:cNvPr>
            <p:cNvGrpSpPr/>
            <p:nvPr/>
          </p:nvGrpSpPr>
          <p:grpSpPr>
            <a:xfrm>
              <a:off x="7468800" y="0"/>
              <a:ext cx="1675200" cy="5139225"/>
              <a:chOff x="7468800" y="0"/>
              <a:chExt cx="1675200" cy="5139225"/>
            </a:xfrm>
          </p:grpSpPr>
          <p:sp>
            <p:nvSpPr>
              <p:cNvPr id="27" name="Google Shape;294;p35">
                <a:extLst>
                  <a:ext uri="{FF2B5EF4-FFF2-40B4-BE49-F238E27FC236}">
                    <a16:creationId xmlns:a16="http://schemas.microsoft.com/office/drawing/2014/main" id="{3ADC87C8-8846-437F-846D-BCD6483631B3}"/>
                  </a:ext>
                </a:extLst>
              </p:cNvPr>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8" name="Google Shape;295;p35">
                <a:extLst>
                  <a:ext uri="{FF2B5EF4-FFF2-40B4-BE49-F238E27FC236}">
                    <a16:creationId xmlns:a16="http://schemas.microsoft.com/office/drawing/2014/main" id="{D382DBC4-03F6-4C5E-BDA3-0EF64812DD7B}"/>
                  </a:ext>
                </a:extLst>
              </p:cNvPr>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 name="Google Shape;296;p35">
                <a:extLst>
                  <a:ext uri="{FF2B5EF4-FFF2-40B4-BE49-F238E27FC236}">
                    <a16:creationId xmlns:a16="http://schemas.microsoft.com/office/drawing/2014/main" id="{3C7F72D2-274C-485D-9431-A92BD0F08350}"/>
                  </a:ext>
                </a:extLst>
              </p:cNvPr>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30" name="Google Shape;297;p35">
                <a:extLst>
                  <a:ext uri="{FF2B5EF4-FFF2-40B4-BE49-F238E27FC236}">
                    <a16:creationId xmlns:a16="http://schemas.microsoft.com/office/drawing/2014/main" id="{1C513105-A761-4B07-A60F-451930DA2129}"/>
                  </a:ext>
                </a:extLst>
              </p:cNvPr>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31" name="Google Shape;298;p35">
                <a:extLst>
                  <a:ext uri="{FF2B5EF4-FFF2-40B4-BE49-F238E27FC236}">
                    <a16:creationId xmlns:a16="http://schemas.microsoft.com/office/drawing/2014/main" id="{2E7D7879-B110-45C2-B06C-2E6AD8E2B21D}"/>
                  </a:ext>
                </a:extLst>
              </p:cNvPr>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32" name="Google Shape;299;p35">
                <a:extLst>
                  <a:ext uri="{FF2B5EF4-FFF2-40B4-BE49-F238E27FC236}">
                    <a16:creationId xmlns:a16="http://schemas.microsoft.com/office/drawing/2014/main" id="{E3B3B9DA-05CE-4931-987F-833EF643BD62}"/>
                  </a:ext>
                </a:extLst>
              </p:cNvPr>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grpSp>
        <p:sp>
          <p:nvSpPr>
            <p:cNvPr id="26" name="Google Shape;300;p35">
              <a:extLst>
                <a:ext uri="{FF2B5EF4-FFF2-40B4-BE49-F238E27FC236}">
                  <a16:creationId xmlns:a16="http://schemas.microsoft.com/office/drawing/2014/main" id="{B4B22E22-A2F0-43FE-AC99-B48B95DD14DF}"/>
                </a:ext>
              </a:extLst>
            </p:cNvPr>
            <p:cNvSpPr/>
            <p:nvPr/>
          </p:nvSpPr>
          <p:spPr>
            <a:xfrm>
              <a:off x="7468800" y="2491500"/>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 </a:t>
              </a:r>
              <a:endParaRPr dirty="0">
                <a:latin typeface="Open Sans"/>
                <a:ea typeface="Open Sans"/>
                <a:cs typeface="Open Sans"/>
                <a:sym typeface="Open Sans"/>
              </a:endParaRPr>
            </a:p>
          </p:txBody>
        </p:sp>
      </p:grpSp>
    </p:spTree>
    <p:extLst>
      <p:ext uri="{BB962C8B-B14F-4D97-AF65-F5344CB8AC3E}">
        <p14:creationId xmlns:p14="http://schemas.microsoft.com/office/powerpoint/2010/main" val="259450722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4858075" y="1948525"/>
            <a:ext cx="3918900" cy="19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Budapesti Telephely</a:t>
            </a:r>
            <a:endParaRPr dirty="0"/>
          </a:p>
        </p:txBody>
      </p:sp>
      <p:sp>
        <p:nvSpPr>
          <p:cNvPr id="342" name="Google Shape;342;p39"/>
          <p:cNvSpPr txBox="1">
            <a:spLocks noGrp="1"/>
          </p:cNvSpPr>
          <p:nvPr>
            <p:ph type="title" idx="2"/>
          </p:nvPr>
        </p:nvSpPr>
        <p:spPr>
          <a:xfrm>
            <a:off x="4963434" y="924863"/>
            <a:ext cx="954000" cy="9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hu-HU" dirty="0"/>
              <a:t>2</a:t>
            </a:r>
            <a:endParaRPr dirty="0"/>
          </a:p>
        </p:txBody>
      </p:sp>
      <p:sp>
        <p:nvSpPr>
          <p:cNvPr id="10" name="Google Shape;303;p35">
            <a:extLst>
              <a:ext uri="{FF2B5EF4-FFF2-40B4-BE49-F238E27FC236}">
                <a16:creationId xmlns:a16="http://schemas.microsoft.com/office/drawing/2014/main" id="{7F1F1279-B4BC-40B5-B363-E7D7A56372BE}"/>
              </a:ext>
            </a:extLst>
          </p:cNvPr>
          <p:cNvSpPr/>
          <p:nvPr/>
        </p:nvSpPr>
        <p:spPr>
          <a:xfrm>
            <a:off x="4968621" y="3539662"/>
            <a:ext cx="1897625" cy="66356"/>
          </a:xfrm>
          <a:prstGeom prst="rect">
            <a:avLst/>
          </a:prstGeom>
          <a:solidFill>
            <a:schemeClr val="accent2"/>
          </a:solidFill>
          <a:ln>
            <a:solidFill>
              <a:srgbClr val="15253F"/>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2" name="Csoportba foglalás 31">
            <a:extLst>
              <a:ext uri="{FF2B5EF4-FFF2-40B4-BE49-F238E27FC236}">
                <a16:creationId xmlns:a16="http://schemas.microsoft.com/office/drawing/2014/main" id="{6F4626C3-0874-48CC-B992-DF1ECCFB4520}"/>
              </a:ext>
            </a:extLst>
          </p:cNvPr>
          <p:cNvGrpSpPr/>
          <p:nvPr/>
        </p:nvGrpSpPr>
        <p:grpSpPr>
          <a:xfrm>
            <a:off x="1380883" y="1156186"/>
            <a:ext cx="2858942" cy="2831128"/>
            <a:chOff x="2606537" y="224970"/>
            <a:chExt cx="3933799" cy="3895528"/>
          </a:xfrm>
        </p:grpSpPr>
        <p:grpSp>
          <p:nvGrpSpPr>
            <p:cNvPr id="33" name="Csoportba foglalás 32">
              <a:extLst>
                <a:ext uri="{FF2B5EF4-FFF2-40B4-BE49-F238E27FC236}">
                  <a16:creationId xmlns:a16="http://schemas.microsoft.com/office/drawing/2014/main" id="{DBB2DAE0-AA10-49F7-9BF6-CFB6D3449EB0}"/>
                </a:ext>
              </a:extLst>
            </p:cNvPr>
            <p:cNvGrpSpPr/>
            <p:nvPr/>
          </p:nvGrpSpPr>
          <p:grpSpPr>
            <a:xfrm>
              <a:off x="2606537" y="224970"/>
              <a:ext cx="3930925" cy="2278584"/>
              <a:chOff x="367744" y="596962"/>
              <a:chExt cx="3930925" cy="2278584"/>
            </a:xfrm>
          </p:grpSpPr>
          <p:grpSp>
            <p:nvGrpSpPr>
              <p:cNvPr id="43" name="Csoportba foglalás 42">
                <a:extLst>
                  <a:ext uri="{FF2B5EF4-FFF2-40B4-BE49-F238E27FC236}">
                    <a16:creationId xmlns:a16="http://schemas.microsoft.com/office/drawing/2014/main" id="{8F5DDFC6-775C-466C-9F36-C96598E94D30}"/>
                  </a:ext>
                </a:extLst>
              </p:cNvPr>
              <p:cNvGrpSpPr/>
              <p:nvPr/>
            </p:nvGrpSpPr>
            <p:grpSpPr>
              <a:xfrm>
                <a:off x="367745" y="596962"/>
                <a:ext cx="3930924" cy="761048"/>
                <a:chOff x="367744" y="504810"/>
                <a:chExt cx="4406905" cy="853200"/>
              </a:xfrm>
            </p:grpSpPr>
            <p:pic>
              <p:nvPicPr>
                <p:cNvPr id="47" name="Kép 46">
                  <a:extLst>
                    <a:ext uri="{FF2B5EF4-FFF2-40B4-BE49-F238E27FC236}">
                      <a16:creationId xmlns:a16="http://schemas.microsoft.com/office/drawing/2014/main" id="{40E0F13B-285F-49A9-8E4F-09B4F45EC352}"/>
                    </a:ext>
                  </a:extLst>
                </p:cNvPr>
                <p:cNvPicPr>
                  <a:picLocks noChangeAspect="1"/>
                </p:cNvPicPr>
                <p:nvPr/>
              </p:nvPicPr>
              <p:blipFill>
                <a:blip r:embed="rId3"/>
                <a:stretch>
                  <a:fillRect/>
                </a:stretch>
              </p:blipFill>
              <p:spPr>
                <a:xfrm>
                  <a:off x="2600249" y="506712"/>
                  <a:ext cx="2174400" cy="851298"/>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pic>
              <p:nvPicPr>
                <p:cNvPr id="48" name="Kép 47">
                  <a:extLst>
                    <a:ext uri="{FF2B5EF4-FFF2-40B4-BE49-F238E27FC236}">
                      <a16:creationId xmlns:a16="http://schemas.microsoft.com/office/drawing/2014/main" id="{F0B2D7C3-826A-4F27-9824-B84884DFBC91}"/>
                    </a:ext>
                  </a:extLst>
                </p:cNvPr>
                <p:cNvPicPr>
                  <a:picLocks noChangeAspect="1"/>
                </p:cNvPicPr>
                <p:nvPr/>
              </p:nvPicPr>
              <p:blipFill>
                <a:blip r:embed="rId4"/>
                <a:stretch>
                  <a:fillRect/>
                </a:stretch>
              </p:blipFill>
              <p:spPr>
                <a:xfrm>
                  <a:off x="367744" y="504810"/>
                  <a:ext cx="2199484" cy="853200"/>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grpSp>
          <p:grpSp>
            <p:nvGrpSpPr>
              <p:cNvPr id="44" name="Csoportba foglalás 43">
                <a:extLst>
                  <a:ext uri="{FF2B5EF4-FFF2-40B4-BE49-F238E27FC236}">
                    <a16:creationId xmlns:a16="http://schemas.microsoft.com/office/drawing/2014/main" id="{7A0C1C63-3BBE-4BFC-8CAB-B76090079881}"/>
                  </a:ext>
                </a:extLst>
              </p:cNvPr>
              <p:cNvGrpSpPr/>
              <p:nvPr/>
            </p:nvGrpSpPr>
            <p:grpSpPr>
              <a:xfrm>
                <a:off x="367744" y="1412350"/>
                <a:ext cx="3930924" cy="1463196"/>
                <a:chOff x="367744" y="1412350"/>
                <a:chExt cx="3930924" cy="1463196"/>
              </a:xfrm>
            </p:grpSpPr>
            <p:pic>
              <p:nvPicPr>
                <p:cNvPr id="45" name="Kép 44">
                  <a:extLst>
                    <a:ext uri="{FF2B5EF4-FFF2-40B4-BE49-F238E27FC236}">
                      <a16:creationId xmlns:a16="http://schemas.microsoft.com/office/drawing/2014/main" id="{AFBE36E8-C8FD-48FD-9C69-1BA7C295EF4D}"/>
                    </a:ext>
                  </a:extLst>
                </p:cNvPr>
                <p:cNvPicPr>
                  <a:picLocks noChangeAspect="1"/>
                </p:cNvPicPr>
                <p:nvPr/>
              </p:nvPicPr>
              <p:blipFill>
                <a:blip r:embed="rId5"/>
                <a:stretch>
                  <a:fillRect/>
                </a:stretch>
              </p:blipFill>
              <p:spPr>
                <a:xfrm>
                  <a:off x="367744" y="1412350"/>
                  <a:ext cx="3178480" cy="1463196"/>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pic>
              <p:nvPicPr>
                <p:cNvPr id="46" name="Kép 45">
                  <a:extLst>
                    <a:ext uri="{FF2B5EF4-FFF2-40B4-BE49-F238E27FC236}">
                      <a16:creationId xmlns:a16="http://schemas.microsoft.com/office/drawing/2014/main" id="{06FC58BA-F8A8-425B-8D85-4C99EC467249}"/>
                    </a:ext>
                  </a:extLst>
                </p:cNvPr>
                <p:cNvPicPr>
                  <a:picLocks noChangeAspect="1"/>
                </p:cNvPicPr>
                <p:nvPr/>
              </p:nvPicPr>
              <p:blipFill>
                <a:blip r:embed="rId6"/>
                <a:stretch>
                  <a:fillRect/>
                </a:stretch>
              </p:blipFill>
              <p:spPr>
                <a:xfrm>
                  <a:off x="3607913" y="1412350"/>
                  <a:ext cx="690755" cy="1461600"/>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grpSp>
        </p:grpSp>
        <p:grpSp>
          <p:nvGrpSpPr>
            <p:cNvPr id="34" name="Csoportba foglalás 33">
              <a:extLst>
                <a:ext uri="{FF2B5EF4-FFF2-40B4-BE49-F238E27FC236}">
                  <a16:creationId xmlns:a16="http://schemas.microsoft.com/office/drawing/2014/main" id="{7A402785-BCE5-4BA9-A18F-34EFFE708B99}"/>
                </a:ext>
              </a:extLst>
            </p:cNvPr>
            <p:cNvGrpSpPr/>
            <p:nvPr/>
          </p:nvGrpSpPr>
          <p:grpSpPr>
            <a:xfrm>
              <a:off x="2606538" y="2556298"/>
              <a:ext cx="3933798" cy="1564200"/>
              <a:chOff x="489874" y="2938641"/>
              <a:chExt cx="4508703" cy="1792800"/>
            </a:xfrm>
          </p:grpSpPr>
          <p:pic>
            <p:nvPicPr>
              <p:cNvPr id="35" name="Kép 34">
                <a:extLst>
                  <a:ext uri="{FF2B5EF4-FFF2-40B4-BE49-F238E27FC236}">
                    <a16:creationId xmlns:a16="http://schemas.microsoft.com/office/drawing/2014/main" id="{876ACD53-297D-4E0A-B889-5EF14C230294}"/>
                  </a:ext>
                </a:extLst>
              </p:cNvPr>
              <p:cNvPicPr>
                <a:picLocks noChangeAspect="1"/>
              </p:cNvPicPr>
              <p:nvPr/>
            </p:nvPicPr>
            <p:blipFill>
              <a:blip r:embed="rId7"/>
              <a:stretch>
                <a:fillRect/>
              </a:stretch>
            </p:blipFill>
            <p:spPr>
              <a:xfrm>
                <a:off x="489874" y="2938641"/>
                <a:ext cx="455149" cy="1792800"/>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grpSp>
            <p:nvGrpSpPr>
              <p:cNvPr id="36" name="Csoportba foglalás 35">
                <a:extLst>
                  <a:ext uri="{FF2B5EF4-FFF2-40B4-BE49-F238E27FC236}">
                    <a16:creationId xmlns:a16="http://schemas.microsoft.com/office/drawing/2014/main" id="{CDE03078-1194-408A-A289-1445F387A822}"/>
                  </a:ext>
                </a:extLst>
              </p:cNvPr>
              <p:cNvGrpSpPr/>
              <p:nvPr/>
            </p:nvGrpSpPr>
            <p:grpSpPr>
              <a:xfrm>
                <a:off x="995377" y="2940339"/>
                <a:ext cx="4003200" cy="1791102"/>
                <a:chOff x="782731" y="2925240"/>
                <a:chExt cx="4003200" cy="1791102"/>
              </a:xfrm>
            </p:grpSpPr>
            <p:grpSp>
              <p:nvGrpSpPr>
                <p:cNvPr id="37" name="Csoportba foglalás 36">
                  <a:extLst>
                    <a:ext uri="{FF2B5EF4-FFF2-40B4-BE49-F238E27FC236}">
                      <a16:creationId xmlns:a16="http://schemas.microsoft.com/office/drawing/2014/main" id="{096EB8BC-4861-41F0-8E56-C1EC503090ED}"/>
                    </a:ext>
                  </a:extLst>
                </p:cNvPr>
                <p:cNvGrpSpPr/>
                <p:nvPr/>
              </p:nvGrpSpPr>
              <p:grpSpPr>
                <a:xfrm>
                  <a:off x="782731" y="3855942"/>
                  <a:ext cx="4003200" cy="860400"/>
                  <a:chOff x="782731" y="3855942"/>
                  <a:chExt cx="4177951" cy="853200"/>
                </a:xfrm>
              </p:grpSpPr>
              <p:pic>
                <p:nvPicPr>
                  <p:cNvPr id="41" name="Kép 40">
                    <a:extLst>
                      <a:ext uri="{FF2B5EF4-FFF2-40B4-BE49-F238E27FC236}">
                        <a16:creationId xmlns:a16="http://schemas.microsoft.com/office/drawing/2014/main" id="{33EB376D-6BD9-4A85-AFB5-D4E17AF17335}"/>
                      </a:ext>
                    </a:extLst>
                  </p:cNvPr>
                  <p:cNvPicPr>
                    <a:picLocks noChangeAspect="1"/>
                  </p:cNvPicPr>
                  <p:nvPr/>
                </p:nvPicPr>
                <p:blipFill>
                  <a:blip r:embed="rId8"/>
                  <a:stretch>
                    <a:fillRect/>
                  </a:stretch>
                </p:blipFill>
                <p:spPr>
                  <a:xfrm>
                    <a:off x="782731" y="3855942"/>
                    <a:ext cx="2114453" cy="853200"/>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pic>
                <p:nvPicPr>
                  <p:cNvPr id="42" name="Kép 41">
                    <a:extLst>
                      <a:ext uri="{FF2B5EF4-FFF2-40B4-BE49-F238E27FC236}">
                        <a16:creationId xmlns:a16="http://schemas.microsoft.com/office/drawing/2014/main" id="{0C4C1DE2-4D8B-4399-9C0C-93CAF0D053CE}"/>
                      </a:ext>
                    </a:extLst>
                  </p:cNvPr>
                  <p:cNvPicPr>
                    <a:picLocks noChangeAspect="1"/>
                  </p:cNvPicPr>
                  <p:nvPr/>
                </p:nvPicPr>
                <p:blipFill>
                  <a:blip r:embed="rId9"/>
                  <a:stretch>
                    <a:fillRect/>
                  </a:stretch>
                </p:blipFill>
                <p:spPr>
                  <a:xfrm>
                    <a:off x="2945897" y="3855942"/>
                    <a:ext cx="2014785" cy="853200"/>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grpSp>
            <p:grpSp>
              <p:nvGrpSpPr>
                <p:cNvPr id="38" name="Csoportba foglalás 37">
                  <a:extLst>
                    <a:ext uri="{FF2B5EF4-FFF2-40B4-BE49-F238E27FC236}">
                      <a16:creationId xmlns:a16="http://schemas.microsoft.com/office/drawing/2014/main" id="{4BFC6D1C-5784-42F7-A0D3-2290E6C98269}"/>
                    </a:ext>
                  </a:extLst>
                </p:cNvPr>
                <p:cNvGrpSpPr/>
                <p:nvPr/>
              </p:nvGrpSpPr>
              <p:grpSpPr>
                <a:xfrm>
                  <a:off x="782731" y="2925240"/>
                  <a:ext cx="4002458" cy="860251"/>
                  <a:chOff x="782731" y="2925240"/>
                  <a:chExt cx="4002458" cy="860251"/>
                </a:xfrm>
              </p:grpSpPr>
              <p:pic>
                <p:nvPicPr>
                  <p:cNvPr id="39" name="Kép 38">
                    <a:extLst>
                      <a:ext uri="{FF2B5EF4-FFF2-40B4-BE49-F238E27FC236}">
                        <a16:creationId xmlns:a16="http://schemas.microsoft.com/office/drawing/2014/main" id="{4DFA6B18-F454-4E28-81E4-855A9872395D}"/>
                      </a:ext>
                    </a:extLst>
                  </p:cNvPr>
                  <p:cNvPicPr>
                    <a:picLocks noChangeAspect="1"/>
                  </p:cNvPicPr>
                  <p:nvPr/>
                </p:nvPicPr>
                <p:blipFill>
                  <a:blip r:embed="rId10"/>
                  <a:stretch>
                    <a:fillRect/>
                  </a:stretch>
                </p:blipFill>
                <p:spPr>
                  <a:xfrm>
                    <a:off x="782731" y="2925240"/>
                    <a:ext cx="1980644" cy="853200"/>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pic>
                <p:nvPicPr>
                  <p:cNvPr id="40" name="Kép 39">
                    <a:extLst>
                      <a:ext uri="{FF2B5EF4-FFF2-40B4-BE49-F238E27FC236}">
                        <a16:creationId xmlns:a16="http://schemas.microsoft.com/office/drawing/2014/main" id="{A4296AA2-6A95-4B3E-82FB-BB7A8DFC2842}"/>
                      </a:ext>
                    </a:extLst>
                  </p:cNvPr>
                  <p:cNvPicPr>
                    <a:picLocks noChangeAspect="1"/>
                  </p:cNvPicPr>
                  <p:nvPr/>
                </p:nvPicPr>
                <p:blipFill>
                  <a:blip r:embed="rId11"/>
                  <a:stretch>
                    <a:fillRect/>
                  </a:stretch>
                </p:blipFill>
                <p:spPr>
                  <a:xfrm>
                    <a:off x="2822338" y="2932291"/>
                    <a:ext cx="1962851" cy="853200"/>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grpSp>
          </p:grpSp>
        </p:grpSp>
      </p:grpSp>
    </p:spTree>
    <p:extLst>
      <p:ext uri="{BB962C8B-B14F-4D97-AF65-F5344CB8AC3E}">
        <p14:creationId xmlns:p14="http://schemas.microsoft.com/office/powerpoint/2010/main" val="334118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a:extLst>
              <a:ext uri="{FF2B5EF4-FFF2-40B4-BE49-F238E27FC236}">
                <a16:creationId xmlns:a16="http://schemas.microsoft.com/office/drawing/2014/main" id="{D4FB8C73-22A3-4EFC-BA27-460E8D85A68E}"/>
              </a:ext>
            </a:extLst>
          </p:cNvPr>
          <p:cNvSpPr>
            <a:spLocks noGrp="1"/>
          </p:cNvSpPr>
          <p:nvPr>
            <p:ph type="title"/>
          </p:nvPr>
        </p:nvSpPr>
        <p:spPr/>
        <p:txBody>
          <a:bodyPr/>
          <a:lstStyle/>
          <a:p>
            <a:r>
              <a:rPr lang="hu-HU" dirty="0"/>
              <a:t>Hálózati infrastruktúra</a:t>
            </a:r>
          </a:p>
        </p:txBody>
      </p:sp>
      <p:sp>
        <p:nvSpPr>
          <p:cNvPr id="4" name="Alcím 3">
            <a:extLst>
              <a:ext uri="{FF2B5EF4-FFF2-40B4-BE49-F238E27FC236}">
                <a16:creationId xmlns:a16="http://schemas.microsoft.com/office/drawing/2014/main" id="{71DF2C82-44BF-4FFB-84EB-2FA243F51BCD}"/>
              </a:ext>
            </a:extLst>
          </p:cNvPr>
          <p:cNvSpPr>
            <a:spLocks noGrp="1"/>
          </p:cNvSpPr>
          <p:nvPr>
            <p:ph type="subTitle" idx="1"/>
          </p:nvPr>
        </p:nvSpPr>
        <p:spPr>
          <a:xfrm>
            <a:off x="233362" y="1612438"/>
            <a:ext cx="5857876" cy="2388062"/>
          </a:xfrm>
        </p:spPr>
        <p:txBody>
          <a:bodyPr/>
          <a:lstStyle/>
          <a:p>
            <a:r>
              <a:rPr lang="hu-HU" dirty="0"/>
              <a:t>Részlegek logikai szeparálása (</a:t>
            </a:r>
            <a:r>
              <a:rPr lang="hu-HU" b="1" dirty="0">
                <a:solidFill>
                  <a:schemeClr val="accent2">
                    <a:lumMod val="50000"/>
                    <a:lumOff val="50000"/>
                  </a:schemeClr>
                </a:solidFill>
              </a:rPr>
              <a:t>VLAN</a:t>
            </a:r>
            <a:r>
              <a:rPr lang="hu-HU" dirty="0"/>
              <a:t>)</a:t>
            </a:r>
          </a:p>
          <a:p>
            <a:r>
              <a:rPr lang="hu-HU" dirty="0"/>
              <a:t>Minden részleg </a:t>
            </a:r>
            <a:r>
              <a:rPr lang="hu-HU" b="1" dirty="0">
                <a:solidFill>
                  <a:schemeClr val="accent2">
                    <a:lumMod val="50000"/>
                    <a:lumOff val="50000"/>
                  </a:schemeClr>
                </a:solidFill>
              </a:rPr>
              <a:t>saját</a:t>
            </a:r>
            <a:r>
              <a:rPr lang="hu-HU" dirty="0"/>
              <a:t> nyomtatóval felszerelt</a:t>
            </a:r>
          </a:p>
          <a:p>
            <a:r>
              <a:rPr lang="hu-HU" b="1" dirty="0">
                <a:solidFill>
                  <a:schemeClr val="accent2">
                    <a:lumMod val="50000"/>
                    <a:lumOff val="50000"/>
                  </a:schemeClr>
                </a:solidFill>
              </a:rPr>
              <a:t>3️⃣</a:t>
            </a:r>
            <a:r>
              <a:rPr lang="hu-HU" dirty="0"/>
              <a:t> Cisco </a:t>
            </a:r>
            <a:r>
              <a:rPr lang="hu-HU" dirty="0" err="1"/>
              <a:t>Catalyst</a:t>
            </a:r>
            <a:r>
              <a:rPr lang="hu-HU" dirty="0"/>
              <a:t> </a:t>
            </a:r>
            <a:r>
              <a:rPr lang="hu-HU" b="1" dirty="0">
                <a:solidFill>
                  <a:schemeClr val="accent2">
                    <a:lumMod val="50000"/>
                    <a:lumOff val="50000"/>
                  </a:schemeClr>
                </a:solidFill>
              </a:rPr>
              <a:t>2960</a:t>
            </a:r>
            <a:r>
              <a:rPr lang="hu-HU" dirty="0"/>
              <a:t> </a:t>
            </a:r>
            <a:r>
              <a:rPr lang="hu-HU" b="1" dirty="0" err="1">
                <a:solidFill>
                  <a:schemeClr val="accent2">
                    <a:lumMod val="50000"/>
                    <a:lumOff val="50000"/>
                  </a:schemeClr>
                </a:solidFill>
              </a:rPr>
              <a:t>Switch</a:t>
            </a:r>
            <a:r>
              <a:rPr lang="hu-HU" dirty="0"/>
              <a:t> működik</a:t>
            </a:r>
          </a:p>
          <a:p>
            <a:r>
              <a:rPr lang="hu-HU" dirty="0" err="1"/>
              <a:t>Switchek</a:t>
            </a:r>
            <a:r>
              <a:rPr lang="hu-HU" dirty="0"/>
              <a:t> között </a:t>
            </a:r>
            <a:r>
              <a:rPr lang="hu-HU" dirty="0" err="1"/>
              <a:t>EtherChannel</a:t>
            </a:r>
            <a:r>
              <a:rPr lang="hu-HU" dirty="0"/>
              <a:t> kapcsolat</a:t>
            </a:r>
          </a:p>
          <a:p>
            <a:pPr marL="684000" lvl="1">
              <a:spcBef>
                <a:spcPts val="300"/>
              </a:spcBef>
            </a:pPr>
            <a:r>
              <a:rPr lang="hu-HU" sz="1800" b="1" dirty="0">
                <a:solidFill>
                  <a:schemeClr val="accent2">
                    <a:lumMod val="50000"/>
                    <a:lumOff val="50000"/>
                  </a:schemeClr>
                </a:solidFill>
                <a:latin typeface="Prompt" panose="00000500000000000000" pitchFamily="2" charset="-34"/>
                <a:cs typeface="Prompt" panose="00000500000000000000" pitchFamily="2" charset="-34"/>
              </a:rPr>
              <a:t>Sávszélességnövelés</a:t>
            </a:r>
          </a:p>
          <a:p>
            <a:pPr marL="684000" lvl="1">
              <a:spcBef>
                <a:spcPts val="300"/>
              </a:spcBef>
            </a:pPr>
            <a:r>
              <a:rPr lang="hu-HU" sz="1800" dirty="0">
                <a:latin typeface="Prompt" panose="00000500000000000000" pitchFamily="2" charset="-34"/>
                <a:cs typeface="Prompt" panose="00000500000000000000" pitchFamily="2" charset="-34"/>
              </a:rPr>
              <a:t>Második </a:t>
            </a:r>
            <a:r>
              <a:rPr lang="hu-HU" sz="1800" dirty="0" err="1">
                <a:latin typeface="Prompt" panose="00000500000000000000" pitchFamily="2" charset="-34"/>
                <a:cs typeface="Prompt" panose="00000500000000000000" pitchFamily="2" charset="-34"/>
              </a:rPr>
              <a:t>rétegbeli</a:t>
            </a:r>
            <a:r>
              <a:rPr lang="hu-HU" sz="1800" dirty="0">
                <a:latin typeface="Prompt" panose="00000500000000000000" pitchFamily="2" charset="-34"/>
                <a:cs typeface="Prompt" panose="00000500000000000000" pitchFamily="2" charset="-34"/>
              </a:rPr>
              <a:t> </a:t>
            </a:r>
            <a:r>
              <a:rPr lang="hu-HU" sz="1800" b="1" dirty="0">
                <a:solidFill>
                  <a:schemeClr val="accent2">
                    <a:lumMod val="50000"/>
                    <a:lumOff val="50000"/>
                  </a:schemeClr>
                </a:solidFill>
                <a:latin typeface="Prompt" panose="00000500000000000000" pitchFamily="2" charset="-34"/>
                <a:cs typeface="Prompt" panose="00000500000000000000" pitchFamily="2" charset="-34"/>
              </a:rPr>
              <a:t>redundancia</a:t>
            </a:r>
          </a:p>
          <a:p>
            <a:pPr marL="684000" lvl="1">
              <a:spcBef>
                <a:spcPts val="300"/>
              </a:spcBef>
            </a:pPr>
            <a:r>
              <a:rPr lang="hu-HU" sz="1800" b="1" dirty="0">
                <a:solidFill>
                  <a:schemeClr val="accent2">
                    <a:lumMod val="50000"/>
                    <a:lumOff val="50000"/>
                  </a:schemeClr>
                </a:solidFill>
                <a:latin typeface="Prompt" panose="00000500000000000000" pitchFamily="2" charset="-34"/>
                <a:cs typeface="Prompt" panose="00000500000000000000" pitchFamily="2" charset="-34"/>
              </a:rPr>
              <a:t>LACP</a:t>
            </a:r>
            <a:r>
              <a:rPr lang="hu-HU" sz="1800" dirty="0">
                <a:latin typeface="Prompt" panose="00000500000000000000" pitchFamily="2" charset="-34"/>
                <a:cs typeface="Prompt" panose="00000500000000000000" pitchFamily="2" charset="-34"/>
              </a:rPr>
              <a:t> </a:t>
            </a:r>
            <a:r>
              <a:rPr lang="hu-HU" sz="1800" dirty="0" err="1">
                <a:latin typeface="Prompt" panose="00000500000000000000" pitchFamily="2" charset="-34"/>
                <a:cs typeface="Prompt" panose="00000500000000000000" pitchFamily="2" charset="-34"/>
              </a:rPr>
              <a:t>aggregációs</a:t>
            </a:r>
            <a:r>
              <a:rPr lang="hu-HU" sz="1800" dirty="0">
                <a:latin typeface="Prompt" panose="00000500000000000000" pitchFamily="2" charset="-34"/>
                <a:cs typeface="Prompt" panose="00000500000000000000" pitchFamily="2" charset="-34"/>
              </a:rPr>
              <a:t> protokoll (</a:t>
            </a:r>
            <a:r>
              <a:rPr lang="hu-HU" sz="1800" b="1" dirty="0">
                <a:solidFill>
                  <a:schemeClr val="accent2">
                    <a:lumMod val="50000"/>
                    <a:lumOff val="50000"/>
                  </a:schemeClr>
                </a:solidFill>
                <a:latin typeface="Prompt" panose="00000500000000000000" pitchFamily="2" charset="-34"/>
                <a:cs typeface="Prompt" panose="00000500000000000000" pitchFamily="2" charset="-34"/>
              </a:rPr>
              <a:t>aktív</a:t>
            </a:r>
            <a:r>
              <a:rPr lang="hu-HU" sz="1800" dirty="0">
                <a:latin typeface="Prompt" panose="00000500000000000000" pitchFamily="2" charset="-34"/>
                <a:cs typeface="Prompt" panose="00000500000000000000" pitchFamily="2" charset="-34"/>
              </a:rPr>
              <a:t> módban)</a:t>
            </a:r>
          </a:p>
          <a:p>
            <a:r>
              <a:rPr lang="hu-HU" b="1" dirty="0">
                <a:solidFill>
                  <a:schemeClr val="accent2">
                    <a:lumMod val="50000"/>
                    <a:lumOff val="50000"/>
                  </a:schemeClr>
                </a:solidFill>
              </a:rPr>
              <a:t>Skálázható</a:t>
            </a:r>
            <a:r>
              <a:rPr lang="hu-HU" dirty="0"/>
              <a:t> és megbízható kialakítás</a:t>
            </a:r>
          </a:p>
          <a:p>
            <a:endParaRPr lang="hu-HU" dirty="0"/>
          </a:p>
          <a:p>
            <a:endParaRPr lang="hu-HU" dirty="0"/>
          </a:p>
        </p:txBody>
      </p:sp>
      <p:pic>
        <p:nvPicPr>
          <p:cNvPr id="5" name="Kép 4">
            <a:extLst>
              <a:ext uri="{FF2B5EF4-FFF2-40B4-BE49-F238E27FC236}">
                <a16:creationId xmlns:a16="http://schemas.microsoft.com/office/drawing/2014/main" id="{D2402A71-7B16-451D-9DFB-1C9CD7B18039}"/>
              </a:ext>
            </a:extLst>
          </p:cNvPr>
          <p:cNvPicPr>
            <a:picLocks noChangeAspect="1"/>
          </p:cNvPicPr>
          <p:nvPr/>
        </p:nvPicPr>
        <p:blipFill>
          <a:blip r:embed="rId3"/>
          <a:stretch>
            <a:fillRect/>
          </a:stretch>
        </p:blipFill>
        <p:spPr>
          <a:xfrm>
            <a:off x="1977506" y="4060025"/>
            <a:ext cx="4453276" cy="967740"/>
          </a:xfrm>
          <a:prstGeom prst="rect">
            <a:avLst/>
          </a:prstGeom>
        </p:spPr>
      </p:pic>
      <p:pic>
        <p:nvPicPr>
          <p:cNvPr id="6" name="Kép 5">
            <a:extLst>
              <a:ext uri="{FF2B5EF4-FFF2-40B4-BE49-F238E27FC236}">
                <a16:creationId xmlns:a16="http://schemas.microsoft.com/office/drawing/2014/main" id="{2F762C89-CE15-4418-9C49-BFCCE59460FF}"/>
              </a:ext>
            </a:extLst>
          </p:cNvPr>
          <p:cNvPicPr>
            <a:picLocks noChangeAspect="1"/>
          </p:cNvPicPr>
          <p:nvPr/>
        </p:nvPicPr>
        <p:blipFill rotWithShape="1">
          <a:blip r:embed="rId4"/>
          <a:srcRect t="1587"/>
          <a:stretch/>
        </p:blipFill>
        <p:spPr>
          <a:xfrm>
            <a:off x="7243651" y="700005"/>
            <a:ext cx="1590897" cy="1181265"/>
          </a:xfrm>
          <a:prstGeom prst="rect">
            <a:avLst/>
          </a:prstGeom>
        </p:spPr>
      </p:pic>
      <p:pic>
        <p:nvPicPr>
          <p:cNvPr id="8" name="Kép 7">
            <a:extLst>
              <a:ext uri="{FF2B5EF4-FFF2-40B4-BE49-F238E27FC236}">
                <a16:creationId xmlns:a16="http://schemas.microsoft.com/office/drawing/2014/main" id="{D9EA5BFE-8606-4D72-A1F9-089FC154F8B1}"/>
              </a:ext>
            </a:extLst>
          </p:cNvPr>
          <p:cNvPicPr>
            <a:picLocks noChangeAspect="1"/>
          </p:cNvPicPr>
          <p:nvPr/>
        </p:nvPicPr>
        <p:blipFill rotWithShape="1">
          <a:blip r:embed="rId5"/>
          <a:srcRect l="2273" r="13383"/>
          <a:stretch/>
        </p:blipFill>
        <p:spPr>
          <a:xfrm>
            <a:off x="7243651" y="1905082"/>
            <a:ext cx="1590897" cy="1181265"/>
          </a:xfrm>
          <a:prstGeom prst="rect">
            <a:avLst/>
          </a:prstGeom>
        </p:spPr>
      </p:pic>
      <p:pic>
        <p:nvPicPr>
          <p:cNvPr id="10" name="Kép 9">
            <a:extLst>
              <a:ext uri="{FF2B5EF4-FFF2-40B4-BE49-F238E27FC236}">
                <a16:creationId xmlns:a16="http://schemas.microsoft.com/office/drawing/2014/main" id="{012D7F16-F713-425B-9938-92040D997997}"/>
              </a:ext>
            </a:extLst>
          </p:cNvPr>
          <p:cNvPicPr>
            <a:picLocks noChangeAspect="1"/>
          </p:cNvPicPr>
          <p:nvPr/>
        </p:nvPicPr>
        <p:blipFill>
          <a:blip r:embed="rId6"/>
          <a:stretch>
            <a:fillRect/>
          </a:stretch>
        </p:blipFill>
        <p:spPr>
          <a:xfrm>
            <a:off x="7319741" y="1424307"/>
            <a:ext cx="1386110" cy="257211"/>
          </a:xfrm>
          <a:prstGeom prst="rect">
            <a:avLst/>
          </a:prstGeom>
        </p:spPr>
      </p:pic>
      <p:pic>
        <p:nvPicPr>
          <p:cNvPr id="12" name="Kép 11">
            <a:extLst>
              <a:ext uri="{FF2B5EF4-FFF2-40B4-BE49-F238E27FC236}">
                <a16:creationId xmlns:a16="http://schemas.microsoft.com/office/drawing/2014/main" id="{9A142287-624C-4831-BD81-524FF85D76FE}"/>
              </a:ext>
            </a:extLst>
          </p:cNvPr>
          <p:cNvPicPr>
            <a:picLocks noChangeAspect="1"/>
          </p:cNvPicPr>
          <p:nvPr/>
        </p:nvPicPr>
        <p:blipFill>
          <a:blip r:embed="rId7"/>
          <a:stretch>
            <a:fillRect/>
          </a:stretch>
        </p:blipFill>
        <p:spPr>
          <a:xfrm>
            <a:off x="7448143" y="2605573"/>
            <a:ext cx="1388417" cy="194778"/>
          </a:xfrm>
          <a:prstGeom prst="rect">
            <a:avLst/>
          </a:prstGeom>
        </p:spPr>
      </p:pic>
      <p:sp>
        <p:nvSpPr>
          <p:cNvPr id="13" name="Szövegdoboz 12">
            <a:extLst>
              <a:ext uri="{FF2B5EF4-FFF2-40B4-BE49-F238E27FC236}">
                <a16:creationId xmlns:a16="http://schemas.microsoft.com/office/drawing/2014/main" id="{08928CD7-11B9-4D9E-A516-7EC5C07EEBC1}"/>
              </a:ext>
            </a:extLst>
          </p:cNvPr>
          <p:cNvSpPr txBox="1"/>
          <p:nvPr/>
        </p:nvSpPr>
        <p:spPr>
          <a:xfrm>
            <a:off x="7354456" y="1400948"/>
            <a:ext cx="1369286" cy="307777"/>
          </a:xfrm>
          <a:prstGeom prst="rect">
            <a:avLst/>
          </a:prstGeom>
          <a:noFill/>
        </p:spPr>
        <p:txBody>
          <a:bodyPr wrap="none" rtlCol="0">
            <a:spAutoFit/>
          </a:bodyPr>
          <a:lstStyle/>
          <a:p>
            <a:r>
              <a:rPr lang="hu-HU" dirty="0"/>
              <a:t>Printer </a:t>
            </a:r>
            <a:r>
              <a:rPr lang="hu-HU" dirty="0" err="1"/>
              <a:t>Vlan</a:t>
            </a:r>
            <a:r>
              <a:rPr lang="hu-HU" dirty="0"/>
              <a:t> 10</a:t>
            </a:r>
          </a:p>
        </p:txBody>
      </p:sp>
      <p:sp>
        <p:nvSpPr>
          <p:cNvPr id="14" name="Szövegdoboz 13">
            <a:extLst>
              <a:ext uri="{FF2B5EF4-FFF2-40B4-BE49-F238E27FC236}">
                <a16:creationId xmlns:a16="http://schemas.microsoft.com/office/drawing/2014/main" id="{A5CB5E20-FD67-40A5-8B3D-DEFFC373A42B}"/>
              </a:ext>
            </a:extLst>
          </p:cNvPr>
          <p:cNvSpPr txBox="1"/>
          <p:nvPr/>
        </p:nvSpPr>
        <p:spPr>
          <a:xfrm>
            <a:off x="7319741" y="2571750"/>
            <a:ext cx="1369286" cy="307777"/>
          </a:xfrm>
          <a:prstGeom prst="rect">
            <a:avLst/>
          </a:prstGeom>
          <a:noFill/>
        </p:spPr>
        <p:txBody>
          <a:bodyPr wrap="none" rtlCol="0">
            <a:spAutoFit/>
          </a:bodyPr>
          <a:lstStyle/>
          <a:p>
            <a:r>
              <a:rPr lang="hu-HU" dirty="0"/>
              <a:t>Printer </a:t>
            </a:r>
            <a:r>
              <a:rPr lang="hu-HU" dirty="0" err="1"/>
              <a:t>Vlan</a:t>
            </a:r>
            <a:r>
              <a:rPr lang="hu-HU" dirty="0"/>
              <a:t> 20</a:t>
            </a:r>
          </a:p>
        </p:txBody>
      </p:sp>
    </p:spTree>
    <p:extLst>
      <p:ext uri="{BB962C8B-B14F-4D97-AF65-F5344CB8AC3E}">
        <p14:creationId xmlns:p14="http://schemas.microsoft.com/office/powerpoint/2010/main" val="107177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a:extLst>
              <a:ext uri="{FF2B5EF4-FFF2-40B4-BE49-F238E27FC236}">
                <a16:creationId xmlns:a16="http://schemas.microsoft.com/office/drawing/2014/main" id="{D4FB8C73-22A3-4EFC-BA27-460E8D85A68E}"/>
              </a:ext>
            </a:extLst>
          </p:cNvPr>
          <p:cNvSpPr>
            <a:spLocks noGrp="1"/>
          </p:cNvSpPr>
          <p:nvPr>
            <p:ph type="title"/>
          </p:nvPr>
        </p:nvSpPr>
        <p:spPr/>
        <p:txBody>
          <a:bodyPr/>
          <a:lstStyle/>
          <a:p>
            <a:r>
              <a:rPr lang="hu-HU" dirty="0"/>
              <a:t>Szegmentálás</a:t>
            </a:r>
          </a:p>
        </p:txBody>
      </p:sp>
      <p:sp>
        <p:nvSpPr>
          <p:cNvPr id="4" name="Alcím 3">
            <a:extLst>
              <a:ext uri="{FF2B5EF4-FFF2-40B4-BE49-F238E27FC236}">
                <a16:creationId xmlns:a16="http://schemas.microsoft.com/office/drawing/2014/main" id="{71DF2C82-44BF-4FFB-84EB-2FA243F51BCD}"/>
              </a:ext>
            </a:extLst>
          </p:cNvPr>
          <p:cNvSpPr>
            <a:spLocks noGrp="1"/>
          </p:cNvSpPr>
          <p:nvPr>
            <p:ph type="subTitle" idx="1"/>
          </p:nvPr>
        </p:nvSpPr>
        <p:spPr>
          <a:xfrm>
            <a:off x="233362" y="1612438"/>
            <a:ext cx="7264718" cy="2298300"/>
          </a:xfrm>
        </p:spPr>
        <p:txBody>
          <a:bodyPr/>
          <a:lstStyle/>
          <a:p>
            <a:r>
              <a:rPr lang="hu-HU" dirty="0"/>
              <a:t>Öt virtuális hálózat</a:t>
            </a:r>
          </a:p>
          <a:p>
            <a:pPr marL="684000" lvl="1">
              <a:spcBef>
                <a:spcPts val="300"/>
              </a:spcBef>
            </a:pPr>
            <a:r>
              <a:rPr lang="hu-HU" sz="1800" b="1" dirty="0">
                <a:solidFill>
                  <a:schemeClr val="bg1">
                    <a:lumMod val="10000"/>
                  </a:schemeClr>
                </a:solidFill>
                <a:latin typeface="Prompt" panose="00000500000000000000" pitchFamily="2" charset="-34"/>
                <a:cs typeface="Prompt" panose="00000500000000000000" pitchFamily="2" charset="-34"/>
              </a:rPr>
              <a:t>1x</a:t>
            </a:r>
            <a:r>
              <a:rPr lang="hu-HU" sz="1800" dirty="0">
                <a:latin typeface="Prompt" panose="00000500000000000000" pitchFamily="2" charset="-34"/>
                <a:cs typeface="Prompt" panose="00000500000000000000" pitchFamily="2" charset="-34"/>
              </a:rPr>
              <a:t> </a:t>
            </a:r>
            <a:r>
              <a:rPr lang="hu-HU" sz="1800" b="1" dirty="0">
                <a:solidFill>
                  <a:schemeClr val="accent2">
                    <a:lumMod val="50000"/>
                    <a:lumOff val="50000"/>
                  </a:schemeClr>
                </a:solidFill>
                <a:latin typeface="Prompt" panose="00000500000000000000" pitchFamily="2" charset="-34"/>
                <a:cs typeface="Prompt" panose="00000500000000000000" pitchFamily="2" charset="-34"/>
              </a:rPr>
              <a:t>dinamikus</a:t>
            </a:r>
            <a:r>
              <a:rPr lang="hu-HU" sz="1800" dirty="0">
                <a:latin typeface="Prompt" panose="00000500000000000000" pitchFamily="2" charset="-34"/>
                <a:cs typeface="Prompt" panose="00000500000000000000" pitchFamily="2" charset="-34"/>
              </a:rPr>
              <a:t> forgalom irányítással működik</a:t>
            </a:r>
          </a:p>
          <a:p>
            <a:pPr marL="684000" lvl="1">
              <a:spcBef>
                <a:spcPts val="300"/>
              </a:spcBef>
            </a:pPr>
            <a:r>
              <a:rPr lang="hu-HU" sz="1800" b="1" dirty="0">
                <a:solidFill>
                  <a:schemeClr val="bg1">
                    <a:lumMod val="10000"/>
                  </a:schemeClr>
                </a:solidFill>
                <a:latin typeface="Prompt" panose="00000500000000000000" pitchFamily="2" charset="-34"/>
                <a:cs typeface="Prompt" panose="00000500000000000000" pitchFamily="2" charset="-34"/>
              </a:rPr>
              <a:t>1x</a:t>
            </a:r>
            <a:r>
              <a:rPr lang="hu-HU" sz="1800" dirty="0">
                <a:latin typeface="Prompt" panose="00000500000000000000" pitchFamily="2" charset="-34"/>
                <a:cs typeface="Prompt" panose="00000500000000000000" pitchFamily="2" charset="-34"/>
              </a:rPr>
              <a:t> dedikált </a:t>
            </a:r>
            <a:r>
              <a:rPr lang="hu-HU" sz="1800" b="1" dirty="0">
                <a:solidFill>
                  <a:schemeClr val="accent2">
                    <a:lumMod val="50000"/>
                    <a:lumOff val="50000"/>
                  </a:schemeClr>
                </a:solidFill>
                <a:latin typeface="Prompt" panose="00000500000000000000" pitchFamily="2" charset="-34"/>
                <a:cs typeface="Prompt" panose="00000500000000000000" pitchFamily="2" charset="-34"/>
              </a:rPr>
              <a:t>adminisztrációs</a:t>
            </a:r>
            <a:r>
              <a:rPr lang="hu-HU" sz="1800" dirty="0">
                <a:latin typeface="Prompt" panose="00000500000000000000" pitchFamily="2" charset="-34"/>
                <a:cs typeface="Prompt" panose="00000500000000000000" pitchFamily="2" charset="-34"/>
              </a:rPr>
              <a:t> hálózat</a:t>
            </a:r>
          </a:p>
          <a:p>
            <a:pPr marL="684000" lvl="1">
              <a:spcBef>
                <a:spcPts val="300"/>
              </a:spcBef>
            </a:pPr>
            <a:r>
              <a:rPr lang="hu-HU" sz="1800" b="1" dirty="0">
                <a:solidFill>
                  <a:schemeClr val="bg1">
                    <a:lumMod val="10000"/>
                  </a:schemeClr>
                </a:solidFill>
                <a:latin typeface="Prompt" panose="00000500000000000000" pitchFamily="2" charset="-34"/>
                <a:cs typeface="Prompt" panose="00000500000000000000" pitchFamily="2" charset="-34"/>
              </a:rPr>
              <a:t>3x</a:t>
            </a:r>
            <a:r>
              <a:rPr lang="hu-HU" sz="1800" dirty="0">
                <a:latin typeface="Prompt" panose="00000500000000000000" pitchFamily="2" charset="-34"/>
                <a:cs typeface="Prompt" panose="00000500000000000000" pitchFamily="2" charset="-34"/>
              </a:rPr>
              <a:t> az </a:t>
            </a:r>
            <a:r>
              <a:rPr lang="hu-HU" sz="1800" b="1" dirty="0">
                <a:solidFill>
                  <a:schemeClr val="accent2">
                    <a:lumMod val="50000"/>
                    <a:lumOff val="50000"/>
                  </a:schemeClr>
                </a:solidFill>
                <a:latin typeface="Prompt" panose="00000500000000000000" pitchFamily="2" charset="-34"/>
                <a:cs typeface="Prompt" panose="00000500000000000000" pitchFamily="2" charset="-34"/>
              </a:rPr>
              <a:t>alkalmazottak</a:t>
            </a:r>
            <a:r>
              <a:rPr lang="hu-HU" sz="1800" dirty="0">
                <a:latin typeface="Prompt" panose="00000500000000000000" pitchFamily="2" charset="-34"/>
                <a:cs typeface="Prompt" panose="00000500000000000000" pitchFamily="2" charset="-34"/>
              </a:rPr>
              <a:t> számára lett konfigurálva</a:t>
            </a:r>
          </a:p>
          <a:p>
            <a:pPr marL="684000" lvl="1">
              <a:spcBef>
                <a:spcPts val="300"/>
              </a:spcBef>
            </a:pPr>
            <a:r>
              <a:rPr lang="hu-HU" sz="1800" b="1" dirty="0">
                <a:solidFill>
                  <a:schemeClr val="bg1">
                    <a:lumMod val="10000"/>
                  </a:schemeClr>
                </a:solidFill>
                <a:latin typeface="Prompt" panose="00000500000000000000" pitchFamily="2" charset="-34"/>
                <a:cs typeface="Prompt" panose="00000500000000000000" pitchFamily="2" charset="-34"/>
              </a:rPr>
              <a:t>1x</a:t>
            </a:r>
            <a:r>
              <a:rPr lang="hu-HU" sz="1800" dirty="0">
                <a:latin typeface="Prompt" panose="00000500000000000000" pitchFamily="2" charset="-34"/>
                <a:cs typeface="Prompt" panose="00000500000000000000" pitchFamily="2" charset="-34"/>
              </a:rPr>
              <a:t> izolált </a:t>
            </a:r>
            <a:r>
              <a:rPr lang="hu-HU" sz="1800" b="1" dirty="0">
                <a:solidFill>
                  <a:schemeClr val="accent2">
                    <a:lumMod val="50000"/>
                    <a:lumOff val="50000"/>
                  </a:schemeClr>
                </a:solidFill>
                <a:latin typeface="Prompt" panose="00000500000000000000" pitchFamily="2" charset="-34"/>
                <a:cs typeface="Prompt" panose="00000500000000000000" pitchFamily="2" charset="-34"/>
              </a:rPr>
              <a:t>képzési</a:t>
            </a:r>
            <a:r>
              <a:rPr lang="hu-HU" sz="1800" dirty="0">
                <a:latin typeface="Prompt" panose="00000500000000000000" pitchFamily="2" charset="-34"/>
                <a:cs typeface="Prompt" panose="00000500000000000000" pitchFamily="2" charset="-34"/>
              </a:rPr>
              <a:t> célú hálózat</a:t>
            </a:r>
          </a:p>
          <a:p>
            <a:pPr marL="684000" lvl="1">
              <a:spcBef>
                <a:spcPts val="300"/>
              </a:spcBef>
            </a:pPr>
            <a:r>
              <a:rPr lang="hu-HU" sz="1800" dirty="0">
                <a:solidFill>
                  <a:schemeClr val="bg1">
                    <a:lumMod val="10000"/>
                  </a:schemeClr>
                </a:solidFill>
                <a:latin typeface="Prompt" panose="00000500000000000000" pitchFamily="2" charset="-34"/>
                <a:cs typeface="Prompt" panose="00000500000000000000" pitchFamily="2" charset="-34"/>
              </a:rPr>
              <a:t>További</a:t>
            </a:r>
            <a:r>
              <a:rPr lang="hu-HU" sz="1800" b="1" dirty="0">
                <a:solidFill>
                  <a:schemeClr val="bg1">
                    <a:lumMod val="10000"/>
                  </a:schemeClr>
                </a:solidFill>
                <a:latin typeface="Prompt" panose="00000500000000000000" pitchFamily="2" charset="-34"/>
                <a:cs typeface="Prompt" panose="00000500000000000000" pitchFamily="2" charset="-34"/>
              </a:rPr>
              <a:t> 1x </a:t>
            </a:r>
            <a:r>
              <a:rPr lang="hu-HU" sz="1800" dirty="0">
                <a:solidFill>
                  <a:schemeClr val="bg1">
                    <a:lumMod val="10000"/>
                  </a:schemeClr>
                </a:solidFill>
                <a:latin typeface="Prompt" panose="00000500000000000000" pitchFamily="2" charset="-34"/>
                <a:cs typeface="Prompt" panose="00000500000000000000" pitchFamily="2" charset="-34"/>
              </a:rPr>
              <a:t>hang prioritásban részesítésére</a:t>
            </a:r>
            <a:endParaRPr lang="hu-HU" sz="1800" dirty="0">
              <a:latin typeface="Prompt" panose="00000500000000000000" pitchFamily="2" charset="-34"/>
              <a:cs typeface="Prompt" panose="00000500000000000000" pitchFamily="2" charset="-34"/>
            </a:endParaRPr>
          </a:p>
          <a:p>
            <a:r>
              <a:rPr lang="hu-HU" dirty="0"/>
              <a:t>Virtuális hálózatok közötti </a:t>
            </a:r>
            <a:r>
              <a:rPr lang="hu-HU" dirty="0" err="1"/>
              <a:t>forgalomirányíás</a:t>
            </a:r>
            <a:endParaRPr lang="hu-HU" dirty="0"/>
          </a:p>
          <a:p>
            <a:pPr marL="684000" lvl="1">
              <a:spcBef>
                <a:spcPts val="300"/>
              </a:spcBef>
            </a:pPr>
            <a:r>
              <a:rPr lang="hu-HU" sz="1800" b="1" dirty="0">
                <a:solidFill>
                  <a:schemeClr val="bg1">
                    <a:lumMod val="10000"/>
                  </a:schemeClr>
                </a:solidFill>
                <a:latin typeface="Prompt" panose="00000500000000000000" pitchFamily="2" charset="-34"/>
                <a:cs typeface="Prompt" panose="00000500000000000000" pitchFamily="2" charset="-34"/>
              </a:rPr>
              <a:t>1x</a:t>
            </a:r>
            <a:r>
              <a:rPr lang="hu-HU" sz="1800" dirty="0">
                <a:latin typeface="Prompt" panose="00000500000000000000" pitchFamily="2" charset="-34"/>
                <a:cs typeface="Prompt" panose="00000500000000000000" pitchFamily="2" charset="-34"/>
              </a:rPr>
              <a:t> Cisco </a:t>
            </a:r>
            <a:r>
              <a:rPr lang="hu-HU" sz="1800" dirty="0" err="1">
                <a:latin typeface="Prompt" panose="00000500000000000000" pitchFamily="2" charset="-34"/>
                <a:cs typeface="Prompt" panose="00000500000000000000" pitchFamily="2" charset="-34"/>
              </a:rPr>
              <a:t>Catalyst</a:t>
            </a:r>
            <a:r>
              <a:rPr lang="hu-HU" sz="1800" dirty="0">
                <a:latin typeface="Prompt" panose="00000500000000000000" pitchFamily="2" charset="-34"/>
                <a:cs typeface="Prompt" panose="00000500000000000000" pitchFamily="2" charset="-34"/>
              </a:rPr>
              <a:t> </a:t>
            </a:r>
            <a:r>
              <a:rPr lang="hu-HU" sz="1800" b="1" dirty="0">
                <a:solidFill>
                  <a:schemeClr val="accent2">
                    <a:lumMod val="50000"/>
                    <a:lumOff val="50000"/>
                  </a:schemeClr>
                </a:solidFill>
                <a:latin typeface="Prompt" panose="00000500000000000000" pitchFamily="2" charset="-34"/>
                <a:cs typeface="Prompt" panose="00000500000000000000" pitchFamily="2" charset="-34"/>
              </a:rPr>
              <a:t>3560</a:t>
            </a:r>
            <a:r>
              <a:rPr lang="hu-HU" sz="1800" dirty="0">
                <a:latin typeface="Prompt" panose="00000500000000000000" pitchFamily="2" charset="-34"/>
                <a:cs typeface="Prompt" panose="00000500000000000000" pitchFamily="2" charset="-34"/>
              </a:rPr>
              <a:t> „</a:t>
            </a:r>
            <a:r>
              <a:rPr lang="hu-HU" sz="1800" dirty="0" err="1">
                <a:latin typeface="Prompt" panose="00000500000000000000" pitchFamily="2" charset="-34"/>
                <a:cs typeface="Prompt" panose="00000500000000000000" pitchFamily="2" charset="-34"/>
              </a:rPr>
              <a:t>Layer</a:t>
            </a:r>
            <a:r>
              <a:rPr lang="hu-HU" sz="1800" dirty="0">
                <a:latin typeface="Prompt" panose="00000500000000000000" pitchFamily="2" charset="-34"/>
                <a:cs typeface="Prompt" panose="00000500000000000000" pitchFamily="2" charset="-34"/>
              </a:rPr>
              <a:t> 3” </a:t>
            </a:r>
            <a:r>
              <a:rPr lang="hu-HU" sz="1800" b="1" dirty="0" err="1">
                <a:solidFill>
                  <a:schemeClr val="accent2">
                    <a:lumMod val="50000"/>
                    <a:lumOff val="50000"/>
                  </a:schemeClr>
                </a:solidFill>
                <a:latin typeface="Prompt" panose="00000500000000000000" pitchFamily="2" charset="-34"/>
                <a:cs typeface="Prompt" panose="00000500000000000000" pitchFamily="2" charset="-34"/>
              </a:rPr>
              <a:t>Switch</a:t>
            </a:r>
            <a:r>
              <a:rPr lang="hu-HU" sz="1800" dirty="0">
                <a:latin typeface="Prompt" panose="00000500000000000000" pitchFamily="2" charset="-34"/>
                <a:cs typeface="Prompt" panose="00000500000000000000" pitchFamily="2" charset="-34"/>
              </a:rPr>
              <a:t> segítségével</a:t>
            </a:r>
          </a:p>
          <a:p>
            <a:endParaRPr lang="hu-HU" dirty="0"/>
          </a:p>
        </p:txBody>
      </p:sp>
      <p:graphicFrame>
        <p:nvGraphicFramePr>
          <p:cNvPr id="7" name="Táblázat 6">
            <a:extLst>
              <a:ext uri="{FF2B5EF4-FFF2-40B4-BE49-F238E27FC236}">
                <a16:creationId xmlns:a16="http://schemas.microsoft.com/office/drawing/2014/main" id="{5CC1F640-340A-42AF-AB8E-DAD1C2D6502E}"/>
              </a:ext>
            </a:extLst>
          </p:cNvPr>
          <p:cNvGraphicFramePr>
            <a:graphicFrameLocks noGrp="1"/>
          </p:cNvGraphicFramePr>
          <p:nvPr>
            <p:extLst>
              <p:ext uri="{D42A27DB-BD31-4B8C-83A1-F6EECF244321}">
                <p14:modId xmlns:p14="http://schemas.microsoft.com/office/powerpoint/2010/main" val="2311140026"/>
              </p:ext>
            </p:extLst>
          </p:nvPr>
        </p:nvGraphicFramePr>
        <p:xfrm>
          <a:off x="6336000" y="1618491"/>
          <a:ext cx="2659380" cy="1378053"/>
        </p:xfrm>
        <a:graphic>
          <a:graphicData uri="http://schemas.openxmlformats.org/drawingml/2006/table">
            <a:tbl>
              <a:tblPr/>
              <a:tblGrid>
                <a:gridCol w="1145842">
                  <a:extLst>
                    <a:ext uri="{9D8B030D-6E8A-4147-A177-3AD203B41FA5}">
                      <a16:colId xmlns:a16="http://schemas.microsoft.com/office/drawing/2014/main" val="3237621803"/>
                    </a:ext>
                  </a:extLst>
                </a:gridCol>
                <a:gridCol w="1513538">
                  <a:extLst>
                    <a:ext uri="{9D8B030D-6E8A-4147-A177-3AD203B41FA5}">
                      <a16:colId xmlns:a16="http://schemas.microsoft.com/office/drawing/2014/main" val="851745809"/>
                    </a:ext>
                  </a:extLst>
                </a:gridCol>
              </a:tblGrid>
              <a:tr h="191708">
                <a:tc>
                  <a:txBody>
                    <a:bodyPr/>
                    <a:lstStyle/>
                    <a:p>
                      <a:pPr algn="ctr" rtl="0" fontAlgn="ctr"/>
                      <a:r>
                        <a:rPr lang="hu-HU" sz="1100" b="1" dirty="0">
                          <a:effectLst/>
                        </a:rPr>
                        <a:t>10</a:t>
                      </a:r>
                    </a:p>
                  </a:txBody>
                  <a:tcPr marL="21785" marR="21785" marT="14523" marB="145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AAAFE"/>
                    </a:solidFill>
                  </a:tcPr>
                </a:tc>
                <a:tc>
                  <a:txBody>
                    <a:bodyPr/>
                    <a:lstStyle/>
                    <a:p>
                      <a:pPr algn="ctr" rtl="0" fontAlgn="ctr"/>
                      <a:r>
                        <a:rPr lang="hu-HU" sz="1100" b="1" dirty="0" err="1">
                          <a:effectLst/>
                        </a:rPr>
                        <a:t>A_Dolgozok</a:t>
                      </a:r>
                      <a:endParaRPr lang="hu-HU" sz="1100" b="1" dirty="0">
                        <a:effectLst/>
                      </a:endParaRPr>
                    </a:p>
                  </a:txBody>
                  <a:tcPr marL="21785" marR="21785" marT="14523" marB="145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AAAFE"/>
                    </a:solidFill>
                  </a:tcPr>
                </a:tc>
                <a:extLst>
                  <a:ext uri="{0D108BD9-81ED-4DB2-BD59-A6C34878D82A}">
                    <a16:rowId xmlns:a16="http://schemas.microsoft.com/office/drawing/2014/main" val="1751668403"/>
                  </a:ext>
                </a:extLst>
              </a:tr>
              <a:tr h="191708">
                <a:tc>
                  <a:txBody>
                    <a:bodyPr/>
                    <a:lstStyle/>
                    <a:p>
                      <a:pPr algn="ctr" rtl="0" fontAlgn="ctr"/>
                      <a:r>
                        <a:rPr lang="hu-HU" sz="1100" b="1" dirty="0">
                          <a:effectLst/>
                        </a:rPr>
                        <a:t>20</a:t>
                      </a:r>
                    </a:p>
                  </a:txBody>
                  <a:tcPr marL="21785" marR="21785" marT="14523" marB="145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AA00"/>
                    </a:solidFill>
                  </a:tcPr>
                </a:tc>
                <a:tc>
                  <a:txBody>
                    <a:bodyPr/>
                    <a:lstStyle/>
                    <a:p>
                      <a:pPr algn="ctr" rtl="0" fontAlgn="ctr"/>
                      <a:r>
                        <a:rPr lang="hu-HU" sz="1100" b="1" dirty="0" err="1">
                          <a:effectLst/>
                        </a:rPr>
                        <a:t>B_Dolgozok</a:t>
                      </a:r>
                      <a:endParaRPr lang="hu-HU" sz="1100" b="1" dirty="0">
                        <a:effectLst/>
                      </a:endParaRPr>
                    </a:p>
                  </a:txBody>
                  <a:tcPr marL="21785" marR="21785" marT="14523" marB="145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AA00"/>
                    </a:solidFill>
                  </a:tcPr>
                </a:tc>
                <a:extLst>
                  <a:ext uri="{0D108BD9-81ED-4DB2-BD59-A6C34878D82A}">
                    <a16:rowId xmlns:a16="http://schemas.microsoft.com/office/drawing/2014/main" val="3280885646"/>
                  </a:ext>
                </a:extLst>
              </a:tr>
              <a:tr h="197937">
                <a:tc>
                  <a:txBody>
                    <a:bodyPr/>
                    <a:lstStyle/>
                    <a:p>
                      <a:pPr algn="ctr" rtl="0" fontAlgn="ctr"/>
                      <a:r>
                        <a:rPr lang="hu-HU" sz="1100" b="1" dirty="0">
                          <a:effectLst/>
                        </a:rPr>
                        <a:t>30</a:t>
                      </a:r>
                    </a:p>
                  </a:txBody>
                  <a:tcPr marL="21785" marR="21785" marT="14523" marB="145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80"/>
                    </a:solidFill>
                  </a:tcPr>
                </a:tc>
                <a:tc>
                  <a:txBody>
                    <a:bodyPr/>
                    <a:lstStyle/>
                    <a:p>
                      <a:pPr algn="ctr" rtl="0" fontAlgn="ctr"/>
                      <a:r>
                        <a:rPr lang="hu-HU" sz="1100" b="1" dirty="0" err="1">
                          <a:effectLst/>
                        </a:rPr>
                        <a:t>Teruleti_Igazgatosag</a:t>
                      </a:r>
                      <a:endParaRPr lang="hu-HU" sz="1100" b="1" dirty="0">
                        <a:effectLst/>
                      </a:endParaRPr>
                    </a:p>
                  </a:txBody>
                  <a:tcPr marL="21785" marR="21785" marT="14523" marB="145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80"/>
                    </a:solidFill>
                  </a:tcPr>
                </a:tc>
                <a:extLst>
                  <a:ext uri="{0D108BD9-81ED-4DB2-BD59-A6C34878D82A}">
                    <a16:rowId xmlns:a16="http://schemas.microsoft.com/office/drawing/2014/main" val="3453818168"/>
                  </a:ext>
                </a:extLst>
              </a:tr>
              <a:tr h="191708">
                <a:tc>
                  <a:txBody>
                    <a:bodyPr/>
                    <a:lstStyle/>
                    <a:p>
                      <a:pPr algn="ctr" rtl="0" fontAlgn="ctr"/>
                      <a:r>
                        <a:rPr lang="hu-HU" sz="1100" b="1" dirty="0">
                          <a:effectLst/>
                        </a:rPr>
                        <a:t>40</a:t>
                      </a:r>
                    </a:p>
                  </a:txBody>
                  <a:tcPr marL="21785" marR="21785" marT="14523" marB="145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557F"/>
                    </a:solidFill>
                  </a:tcPr>
                </a:tc>
                <a:tc>
                  <a:txBody>
                    <a:bodyPr/>
                    <a:lstStyle/>
                    <a:p>
                      <a:pPr algn="ctr" rtl="0" fontAlgn="ctr"/>
                      <a:r>
                        <a:rPr lang="hu-HU" sz="1100" b="1" dirty="0" err="1">
                          <a:effectLst/>
                        </a:rPr>
                        <a:t>Oktatoi_Eszkozok</a:t>
                      </a:r>
                      <a:endParaRPr lang="hu-HU" sz="1100" b="1" dirty="0">
                        <a:effectLst/>
                      </a:endParaRPr>
                    </a:p>
                  </a:txBody>
                  <a:tcPr marL="21785" marR="21785" marT="14523" marB="145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557F"/>
                    </a:solidFill>
                  </a:tcPr>
                </a:tc>
                <a:extLst>
                  <a:ext uri="{0D108BD9-81ED-4DB2-BD59-A6C34878D82A}">
                    <a16:rowId xmlns:a16="http://schemas.microsoft.com/office/drawing/2014/main" val="847893587"/>
                  </a:ext>
                </a:extLst>
              </a:tr>
              <a:tr h="191708">
                <a:tc>
                  <a:txBody>
                    <a:bodyPr/>
                    <a:lstStyle/>
                    <a:p>
                      <a:pPr algn="ctr" rtl="0" fontAlgn="ctr"/>
                      <a:r>
                        <a:rPr lang="hu-HU" sz="1100" b="1" dirty="0">
                          <a:effectLst/>
                        </a:rPr>
                        <a:t>99</a:t>
                      </a:r>
                    </a:p>
                  </a:txBody>
                  <a:tcPr marL="21785" marR="21785" marT="14523" marB="145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tc>
                  <a:txBody>
                    <a:bodyPr/>
                    <a:lstStyle/>
                    <a:p>
                      <a:pPr algn="ctr" rtl="0" fontAlgn="ctr"/>
                      <a:r>
                        <a:rPr lang="hu-HU" sz="1100" b="1" dirty="0">
                          <a:effectLst/>
                        </a:rPr>
                        <a:t>Management</a:t>
                      </a:r>
                    </a:p>
                  </a:txBody>
                  <a:tcPr marL="21785" marR="21785" marT="14523" marB="145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570357841"/>
                  </a:ext>
                </a:extLst>
              </a:tr>
              <a:tr h="191708">
                <a:tc>
                  <a:txBody>
                    <a:bodyPr/>
                    <a:lstStyle/>
                    <a:p>
                      <a:pPr algn="ctr" rtl="0" fontAlgn="ctr"/>
                      <a:r>
                        <a:rPr lang="hu-HU" sz="1100" b="1">
                          <a:effectLst/>
                        </a:rPr>
                        <a:t>150</a:t>
                      </a:r>
                    </a:p>
                  </a:txBody>
                  <a:tcPr marL="21785" marR="21785" marT="14523" marB="145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hu-HU" sz="1100" b="1" dirty="0" err="1">
                          <a:effectLst/>
                        </a:rPr>
                        <a:t>Sound</a:t>
                      </a:r>
                      <a:endParaRPr lang="hu-HU" sz="1100" b="1" dirty="0">
                        <a:effectLst/>
                      </a:endParaRPr>
                    </a:p>
                  </a:txBody>
                  <a:tcPr marL="21785" marR="21785" marT="14523" marB="145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858249"/>
                  </a:ext>
                </a:extLst>
              </a:tr>
              <a:tr h="191708">
                <a:tc>
                  <a:txBody>
                    <a:bodyPr/>
                    <a:lstStyle/>
                    <a:p>
                      <a:pPr algn="ctr" rtl="0" fontAlgn="ctr"/>
                      <a:r>
                        <a:rPr lang="hu-HU" sz="1100" b="1" dirty="0">
                          <a:effectLst/>
                        </a:rPr>
                        <a:t>666</a:t>
                      </a:r>
                    </a:p>
                  </a:txBody>
                  <a:tcPr marL="21785" marR="21785" marT="14523" marB="145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hu-HU" sz="1100" b="1" dirty="0" err="1">
                          <a:effectLst/>
                        </a:rPr>
                        <a:t>Unused</a:t>
                      </a:r>
                      <a:endParaRPr lang="hu-HU" sz="1100" b="1" dirty="0">
                        <a:effectLst/>
                      </a:endParaRPr>
                    </a:p>
                  </a:txBody>
                  <a:tcPr marL="21785" marR="21785" marT="14523" marB="145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807241"/>
                  </a:ext>
                </a:extLst>
              </a:tr>
            </a:tbl>
          </a:graphicData>
        </a:graphic>
      </p:graphicFrame>
      <p:sp>
        <p:nvSpPr>
          <p:cNvPr id="8" name="Téglalap: lekerekített 7">
            <a:extLst>
              <a:ext uri="{FF2B5EF4-FFF2-40B4-BE49-F238E27FC236}">
                <a16:creationId xmlns:a16="http://schemas.microsoft.com/office/drawing/2014/main" id="{54ECECA4-E3B2-4327-9CE9-36C6B285A22A}"/>
              </a:ext>
            </a:extLst>
          </p:cNvPr>
          <p:cNvSpPr/>
          <p:nvPr/>
        </p:nvSpPr>
        <p:spPr>
          <a:xfrm>
            <a:off x="438150" y="4312920"/>
            <a:ext cx="3836670" cy="621367"/>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hu-HU" b="1" dirty="0" err="1">
                <a:effectLst/>
              </a:rPr>
              <a:t>Switch</a:t>
            </a:r>
            <a:r>
              <a:rPr lang="hu-HU" b="1" dirty="0">
                <a:effectLst/>
              </a:rPr>
              <a:t>(</a:t>
            </a:r>
            <a:r>
              <a:rPr lang="hu-HU" b="1" dirty="0" err="1">
                <a:effectLst/>
              </a:rPr>
              <a:t>config</a:t>
            </a:r>
            <a:r>
              <a:rPr lang="hu-HU" b="1" dirty="0">
                <a:effectLst/>
              </a:rPr>
              <a:t>)# </a:t>
            </a:r>
            <a:r>
              <a:rPr lang="hu-HU" b="1" dirty="0" err="1">
                <a:solidFill>
                  <a:schemeClr val="tx1">
                    <a:lumMod val="50000"/>
                    <a:lumOff val="50000"/>
                  </a:schemeClr>
                </a:solidFill>
                <a:effectLst/>
              </a:rPr>
              <a:t>interface</a:t>
            </a:r>
            <a:r>
              <a:rPr lang="hu-HU" b="1" dirty="0">
                <a:effectLst/>
              </a:rPr>
              <a:t> </a:t>
            </a:r>
            <a:r>
              <a:rPr lang="hu-HU" b="1" dirty="0" err="1">
                <a:solidFill>
                  <a:srgbClr val="FFFF00"/>
                </a:solidFill>
                <a:effectLst/>
              </a:rPr>
              <a:t>FastEthernet</a:t>
            </a:r>
            <a:r>
              <a:rPr lang="hu-HU" b="1" dirty="0">
                <a:solidFill>
                  <a:srgbClr val="FFFF00"/>
                </a:solidFill>
                <a:effectLst/>
              </a:rPr>
              <a:t> 0/1</a:t>
            </a:r>
          </a:p>
          <a:p>
            <a:r>
              <a:rPr lang="hu-HU" b="1" dirty="0" err="1">
                <a:effectLst/>
              </a:rPr>
              <a:t>Switch</a:t>
            </a:r>
            <a:r>
              <a:rPr lang="hu-HU" b="1" dirty="0">
                <a:effectLst/>
              </a:rPr>
              <a:t>(</a:t>
            </a:r>
            <a:r>
              <a:rPr lang="hu-HU" b="1" dirty="0" err="1">
                <a:effectLst/>
              </a:rPr>
              <a:t>config-if</a:t>
            </a:r>
            <a:r>
              <a:rPr lang="hu-HU" b="1" dirty="0">
                <a:effectLst/>
              </a:rPr>
              <a:t>)# </a:t>
            </a:r>
            <a:r>
              <a:rPr lang="hu-HU" b="1" dirty="0" err="1">
                <a:solidFill>
                  <a:schemeClr val="tx1">
                    <a:lumMod val="50000"/>
                    <a:lumOff val="50000"/>
                  </a:schemeClr>
                </a:solidFill>
                <a:effectLst/>
              </a:rPr>
              <a:t>mls</a:t>
            </a:r>
            <a:r>
              <a:rPr lang="hu-HU" b="1" dirty="0">
                <a:effectLst/>
              </a:rPr>
              <a:t> </a:t>
            </a:r>
            <a:r>
              <a:rPr lang="hu-HU" b="1" dirty="0" err="1">
                <a:solidFill>
                  <a:srgbClr val="FFC000"/>
                </a:solidFill>
                <a:effectLst/>
              </a:rPr>
              <a:t>qos</a:t>
            </a:r>
            <a:r>
              <a:rPr lang="hu-HU" b="1" dirty="0">
                <a:effectLst/>
              </a:rPr>
              <a:t> </a:t>
            </a:r>
            <a:r>
              <a:rPr lang="hu-HU" b="1" dirty="0" err="1">
                <a:solidFill>
                  <a:srgbClr val="00B050"/>
                </a:solidFill>
                <a:effectLst/>
              </a:rPr>
              <a:t>trust</a:t>
            </a:r>
            <a:r>
              <a:rPr lang="hu-HU" b="1" dirty="0">
                <a:effectLst/>
              </a:rPr>
              <a:t> </a:t>
            </a:r>
            <a:r>
              <a:rPr lang="hu-HU" b="1" dirty="0">
                <a:solidFill>
                  <a:srgbClr val="7030A0"/>
                </a:solidFill>
                <a:effectLst/>
              </a:rPr>
              <a:t>cos</a:t>
            </a:r>
            <a:endParaRPr lang="hu-HU" dirty="0">
              <a:solidFill>
                <a:srgbClr val="7030A0"/>
              </a:solidFill>
            </a:endParaRPr>
          </a:p>
        </p:txBody>
      </p:sp>
    </p:spTree>
    <p:extLst>
      <p:ext uri="{BB962C8B-B14F-4D97-AF65-F5344CB8AC3E}">
        <p14:creationId xmlns:p14="http://schemas.microsoft.com/office/powerpoint/2010/main" val="316112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a:extLst>
              <a:ext uri="{FF2B5EF4-FFF2-40B4-BE49-F238E27FC236}">
                <a16:creationId xmlns:a16="http://schemas.microsoft.com/office/drawing/2014/main" id="{D4FB8C73-22A3-4EFC-BA27-460E8D85A68E}"/>
              </a:ext>
            </a:extLst>
          </p:cNvPr>
          <p:cNvSpPr>
            <a:spLocks noGrp="1"/>
          </p:cNvSpPr>
          <p:nvPr>
            <p:ph type="title"/>
          </p:nvPr>
        </p:nvSpPr>
        <p:spPr>
          <a:xfrm>
            <a:off x="438150" y="209213"/>
            <a:ext cx="5947410" cy="1343700"/>
          </a:xfrm>
        </p:spPr>
        <p:txBody>
          <a:bodyPr/>
          <a:lstStyle/>
          <a:p>
            <a:r>
              <a:rPr lang="hu-HU" dirty="0"/>
              <a:t>VLAN-ok és kommunikációjuk</a:t>
            </a:r>
          </a:p>
        </p:txBody>
      </p:sp>
      <p:sp>
        <p:nvSpPr>
          <p:cNvPr id="4" name="Alcím 3">
            <a:extLst>
              <a:ext uri="{FF2B5EF4-FFF2-40B4-BE49-F238E27FC236}">
                <a16:creationId xmlns:a16="http://schemas.microsoft.com/office/drawing/2014/main" id="{71DF2C82-44BF-4FFB-84EB-2FA243F51BCD}"/>
              </a:ext>
            </a:extLst>
          </p:cNvPr>
          <p:cNvSpPr>
            <a:spLocks noGrp="1"/>
          </p:cNvSpPr>
          <p:nvPr>
            <p:ph type="subTitle" idx="1"/>
          </p:nvPr>
        </p:nvSpPr>
        <p:spPr>
          <a:xfrm>
            <a:off x="233362" y="1612438"/>
            <a:ext cx="7203758" cy="2298300"/>
          </a:xfrm>
        </p:spPr>
        <p:txBody>
          <a:bodyPr/>
          <a:lstStyle/>
          <a:p>
            <a:r>
              <a:rPr lang="hu-HU" dirty="0"/>
              <a:t>A L3-as </a:t>
            </a:r>
            <a:r>
              <a:rPr lang="hu-HU" dirty="0" err="1"/>
              <a:t>switch</a:t>
            </a:r>
            <a:r>
              <a:rPr lang="hu-HU" dirty="0"/>
              <a:t> közvetlen kapcsolódik az ORIGO-hoz</a:t>
            </a:r>
          </a:p>
          <a:p>
            <a:pPr marL="684000" lvl="1">
              <a:spcBef>
                <a:spcPts val="300"/>
              </a:spcBef>
            </a:pPr>
            <a:r>
              <a:rPr lang="hu-HU" sz="1800" b="1" dirty="0">
                <a:solidFill>
                  <a:schemeClr val="accent2">
                    <a:lumMod val="50000"/>
                    <a:lumOff val="50000"/>
                  </a:schemeClr>
                </a:solidFill>
                <a:latin typeface="Prompt" panose="00000500000000000000" pitchFamily="2" charset="-34"/>
                <a:cs typeface="Prompt" panose="00000500000000000000" pitchFamily="2" charset="-34"/>
              </a:rPr>
              <a:t>Internetelérés</a:t>
            </a:r>
            <a:r>
              <a:rPr lang="hu-HU" sz="1800" dirty="0">
                <a:latin typeface="Prompt" panose="00000500000000000000" pitchFamily="2" charset="-34"/>
                <a:cs typeface="Prompt" panose="00000500000000000000" pitchFamily="2" charset="-34"/>
              </a:rPr>
              <a:t> és telephelyek közötti irányítás</a:t>
            </a:r>
          </a:p>
          <a:p>
            <a:r>
              <a:rPr lang="hu-HU" dirty="0"/>
              <a:t>Terhelés </a:t>
            </a:r>
            <a:r>
              <a:rPr lang="hu-HU" b="1" dirty="0">
                <a:solidFill>
                  <a:schemeClr val="accent2">
                    <a:lumMod val="50000"/>
                    <a:lumOff val="50000"/>
                  </a:schemeClr>
                </a:solidFill>
              </a:rPr>
              <a:t>elosztás</a:t>
            </a:r>
            <a:r>
              <a:rPr lang="hu-HU" dirty="0"/>
              <a:t> és </a:t>
            </a:r>
            <a:r>
              <a:rPr lang="hu-HU" b="1" dirty="0">
                <a:solidFill>
                  <a:schemeClr val="accent2">
                    <a:lumMod val="50000"/>
                    <a:lumOff val="50000"/>
                  </a:schemeClr>
                </a:solidFill>
              </a:rPr>
              <a:t>sávszélesség</a:t>
            </a:r>
            <a:r>
              <a:rPr lang="hu-HU" dirty="0"/>
              <a:t> optimalizáció</a:t>
            </a:r>
          </a:p>
          <a:p>
            <a:r>
              <a:rPr lang="hu-HU" dirty="0"/>
              <a:t>VLAN-ok közötti kommunikáció </a:t>
            </a:r>
            <a:r>
              <a:rPr lang="hu-HU" b="1" dirty="0">
                <a:solidFill>
                  <a:schemeClr val="accent2">
                    <a:lumMod val="50000"/>
                    <a:lumOff val="50000"/>
                  </a:schemeClr>
                </a:solidFill>
              </a:rPr>
              <a:t>lokálisan</a:t>
            </a:r>
            <a:r>
              <a:rPr lang="hu-HU" dirty="0"/>
              <a:t> történik</a:t>
            </a:r>
          </a:p>
          <a:p>
            <a:pPr marL="684000" lvl="1">
              <a:spcBef>
                <a:spcPts val="300"/>
              </a:spcBef>
            </a:pPr>
            <a:r>
              <a:rPr lang="hu-HU" sz="1800" b="1" dirty="0">
                <a:solidFill>
                  <a:schemeClr val="accent2">
                    <a:lumMod val="50000"/>
                    <a:lumOff val="50000"/>
                  </a:schemeClr>
                </a:solidFill>
                <a:latin typeface="Prompt" panose="00000500000000000000" pitchFamily="2" charset="-34"/>
                <a:cs typeface="Prompt" panose="00000500000000000000" pitchFamily="2" charset="-34"/>
              </a:rPr>
              <a:t>Külső</a:t>
            </a:r>
            <a:r>
              <a:rPr lang="hu-HU" sz="1800" dirty="0">
                <a:latin typeface="Prompt" panose="00000500000000000000" pitchFamily="2" charset="-34"/>
                <a:cs typeface="Prompt" panose="00000500000000000000" pitchFamily="2" charset="-34"/>
              </a:rPr>
              <a:t> és </a:t>
            </a:r>
            <a:r>
              <a:rPr lang="hu-HU" sz="1800" b="1" dirty="0">
                <a:solidFill>
                  <a:schemeClr val="accent2">
                    <a:lumMod val="50000"/>
                    <a:lumOff val="50000"/>
                  </a:schemeClr>
                </a:solidFill>
                <a:latin typeface="Prompt" panose="00000500000000000000" pitchFamily="2" charset="-34"/>
                <a:cs typeface="Prompt" panose="00000500000000000000" pitchFamily="2" charset="-34"/>
              </a:rPr>
              <a:t>belső</a:t>
            </a:r>
            <a:r>
              <a:rPr lang="hu-HU" sz="1800" dirty="0">
                <a:latin typeface="Prompt" panose="00000500000000000000" pitchFamily="2" charset="-34"/>
                <a:cs typeface="Prompt" panose="00000500000000000000" pitchFamily="2" charset="-34"/>
              </a:rPr>
              <a:t> forgalom </a:t>
            </a:r>
            <a:r>
              <a:rPr lang="hu-HU" sz="1800" b="1" dirty="0">
                <a:solidFill>
                  <a:schemeClr val="accent2">
                    <a:lumMod val="50000"/>
                    <a:lumOff val="50000"/>
                  </a:schemeClr>
                </a:solidFill>
                <a:latin typeface="Prompt" panose="00000500000000000000" pitchFamily="2" charset="-34"/>
                <a:cs typeface="Prompt" panose="00000500000000000000" pitchFamily="2" charset="-34"/>
              </a:rPr>
              <a:t>szétválasztása</a:t>
            </a:r>
          </a:p>
          <a:p>
            <a:r>
              <a:rPr lang="hu-HU" b="1" dirty="0">
                <a:solidFill>
                  <a:schemeClr val="accent2">
                    <a:lumMod val="50000"/>
                    <a:lumOff val="50000"/>
                  </a:schemeClr>
                </a:solidFill>
              </a:rPr>
              <a:t>Biztonságos</a:t>
            </a:r>
            <a:r>
              <a:rPr lang="hu-HU" dirty="0"/>
              <a:t> adminisztráció </a:t>
            </a:r>
          </a:p>
          <a:p>
            <a:pPr marL="684000" lvl="1">
              <a:spcBef>
                <a:spcPts val="300"/>
              </a:spcBef>
            </a:pPr>
            <a:r>
              <a:rPr lang="hu-HU" sz="1800" dirty="0">
                <a:latin typeface="Prompt" panose="00000500000000000000" pitchFamily="2" charset="-34"/>
                <a:cs typeface="Prompt" panose="00000500000000000000" pitchFamily="2" charset="-34"/>
              </a:rPr>
              <a:t>DHCP szegmensek és végpontok </a:t>
            </a:r>
            <a:r>
              <a:rPr lang="hu-HU" sz="1800" b="1" dirty="0">
                <a:solidFill>
                  <a:schemeClr val="accent2">
                    <a:lumMod val="50000"/>
                    <a:lumOff val="50000"/>
                  </a:schemeClr>
                </a:solidFill>
                <a:latin typeface="Prompt" panose="00000500000000000000" pitchFamily="2" charset="-34"/>
                <a:cs typeface="Prompt" panose="00000500000000000000" pitchFamily="2" charset="-34"/>
              </a:rPr>
              <a:t>központi</a:t>
            </a:r>
            <a:r>
              <a:rPr lang="hu-HU" sz="1800" dirty="0">
                <a:latin typeface="Prompt" panose="00000500000000000000" pitchFamily="2" charset="-34"/>
                <a:cs typeface="Prompt" panose="00000500000000000000" pitchFamily="2" charset="-34"/>
              </a:rPr>
              <a:t> </a:t>
            </a:r>
            <a:r>
              <a:rPr lang="hu-HU" sz="1800" b="1" dirty="0">
                <a:solidFill>
                  <a:schemeClr val="accent2">
                    <a:lumMod val="50000"/>
                    <a:lumOff val="50000"/>
                  </a:schemeClr>
                </a:solidFill>
                <a:latin typeface="Prompt" panose="00000500000000000000" pitchFamily="2" charset="-34"/>
                <a:cs typeface="Prompt" panose="00000500000000000000" pitchFamily="2" charset="-34"/>
              </a:rPr>
              <a:t>kezelése</a:t>
            </a:r>
          </a:p>
        </p:txBody>
      </p:sp>
      <p:pic>
        <p:nvPicPr>
          <p:cNvPr id="7" name="Kép 6">
            <a:extLst>
              <a:ext uri="{FF2B5EF4-FFF2-40B4-BE49-F238E27FC236}">
                <a16:creationId xmlns:a16="http://schemas.microsoft.com/office/drawing/2014/main" id="{B775CECA-4071-4E72-96DF-7D9C450EB6D9}"/>
              </a:ext>
            </a:extLst>
          </p:cNvPr>
          <p:cNvPicPr>
            <a:picLocks noChangeAspect="1"/>
          </p:cNvPicPr>
          <p:nvPr/>
        </p:nvPicPr>
        <p:blipFill>
          <a:blip r:embed="rId3"/>
          <a:stretch>
            <a:fillRect/>
          </a:stretch>
        </p:blipFill>
        <p:spPr>
          <a:xfrm>
            <a:off x="1616282" y="4004553"/>
            <a:ext cx="4769278" cy="998220"/>
          </a:xfrm>
          <a:prstGeom prst="rect">
            <a:avLst/>
          </a:prstGeom>
        </p:spPr>
      </p:pic>
      <p:pic>
        <p:nvPicPr>
          <p:cNvPr id="15" name="Kép 14">
            <a:extLst>
              <a:ext uri="{FF2B5EF4-FFF2-40B4-BE49-F238E27FC236}">
                <a16:creationId xmlns:a16="http://schemas.microsoft.com/office/drawing/2014/main" id="{C25AB93B-2B25-41F1-A143-0958D490E15F}"/>
              </a:ext>
            </a:extLst>
          </p:cNvPr>
          <p:cNvPicPr>
            <a:picLocks noChangeAspect="1"/>
          </p:cNvPicPr>
          <p:nvPr/>
        </p:nvPicPr>
        <p:blipFill>
          <a:blip r:embed="rId4"/>
          <a:stretch>
            <a:fillRect/>
          </a:stretch>
        </p:blipFill>
        <p:spPr>
          <a:xfrm>
            <a:off x="6533041" y="2094319"/>
            <a:ext cx="2439903" cy="1137600"/>
          </a:xfrm>
          <a:prstGeom prst="rect">
            <a:avLst/>
          </a:prstGeom>
        </p:spPr>
      </p:pic>
    </p:spTree>
    <p:extLst>
      <p:ext uri="{BB962C8B-B14F-4D97-AF65-F5344CB8AC3E}">
        <p14:creationId xmlns:p14="http://schemas.microsoft.com/office/powerpoint/2010/main" val="6532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a:extLst>
              <a:ext uri="{FF2B5EF4-FFF2-40B4-BE49-F238E27FC236}">
                <a16:creationId xmlns:a16="http://schemas.microsoft.com/office/drawing/2014/main" id="{D4FB8C73-22A3-4EFC-BA27-460E8D85A68E}"/>
              </a:ext>
            </a:extLst>
          </p:cNvPr>
          <p:cNvSpPr>
            <a:spLocks noGrp="1"/>
          </p:cNvSpPr>
          <p:nvPr>
            <p:ph type="title"/>
          </p:nvPr>
        </p:nvSpPr>
        <p:spPr>
          <a:xfrm>
            <a:off x="438150" y="209213"/>
            <a:ext cx="5947410" cy="1343700"/>
          </a:xfrm>
        </p:spPr>
        <p:txBody>
          <a:bodyPr/>
          <a:lstStyle/>
          <a:p>
            <a:r>
              <a:rPr lang="hu-HU" dirty="0"/>
              <a:t>Szerverek és </a:t>
            </a:r>
            <a:r>
              <a:rPr lang="hu-HU" dirty="0" err="1"/>
              <a:t>virtualizáció</a:t>
            </a:r>
            <a:endParaRPr lang="hu-HU" dirty="0"/>
          </a:p>
        </p:txBody>
      </p:sp>
      <p:sp>
        <p:nvSpPr>
          <p:cNvPr id="4" name="Alcím 3">
            <a:extLst>
              <a:ext uri="{FF2B5EF4-FFF2-40B4-BE49-F238E27FC236}">
                <a16:creationId xmlns:a16="http://schemas.microsoft.com/office/drawing/2014/main" id="{71DF2C82-44BF-4FFB-84EB-2FA243F51BCD}"/>
              </a:ext>
            </a:extLst>
          </p:cNvPr>
          <p:cNvSpPr>
            <a:spLocks noGrp="1"/>
          </p:cNvSpPr>
          <p:nvPr>
            <p:ph type="subTitle" idx="1"/>
          </p:nvPr>
        </p:nvSpPr>
        <p:spPr>
          <a:xfrm>
            <a:off x="233362" y="1612438"/>
            <a:ext cx="6670358" cy="2298300"/>
          </a:xfrm>
        </p:spPr>
        <p:txBody>
          <a:bodyPr/>
          <a:lstStyle/>
          <a:p>
            <a:r>
              <a:rPr lang="hu-HU" dirty="0"/>
              <a:t>S</a:t>
            </a:r>
            <a:r>
              <a:rPr lang="hu-HU" sz="1800" dirty="0">
                <a:latin typeface="Prompt" panose="00000500000000000000" pitchFamily="2" charset="-34"/>
                <a:cs typeface="Prompt" panose="00000500000000000000" pitchFamily="2" charset="-34"/>
              </a:rPr>
              <a:t>zerverek</a:t>
            </a:r>
            <a:r>
              <a:rPr lang="hu-HU" dirty="0"/>
              <a:t> az adminisztrációs szegmensben</a:t>
            </a:r>
          </a:p>
          <a:p>
            <a:pPr marL="684000" lvl="1">
              <a:spcBef>
                <a:spcPts val="300"/>
              </a:spcBef>
            </a:pPr>
            <a:r>
              <a:rPr lang="hu-HU" sz="1800" b="1" dirty="0">
                <a:solidFill>
                  <a:schemeClr val="accent2">
                    <a:lumMod val="50000"/>
                    <a:lumOff val="50000"/>
                  </a:schemeClr>
                </a:solidFill>
                <a:latin typeface="Prompt" panose="00000500000000000000" pitchFamily="2" charset="-34"/>
                <a:cs typeface="Prompt" panose="00000500000000000000" pitchFamily="2" charset="-34"/>
              </a:rPr>
              <a:t>DHCP</a:t>
            </a:r>
            <a:r>
              <a:rPr lang="hu-HU" sz="1800" dirty="0">
                <a:latin typeface="Prompt" panose="00000500000000000000" pitchFamily="2" charset="-34"/>
                <a:cs typeface="Prompt" panose="00000500000000000000" pitchFamily="2" charset="-34"/>
              </a:rPr>
              <a:t> és </a:t>
            </a:r>
            <a:r>
              <a:rPr lang="hu-HU" sz="1800" b="1" dirty="0">
                <a:solidFill>
                  <a:schemeClr val="accent2">
                    <a:lumMod val="50000"/>
                    <a:lumOff val="50000"/>
                  </a:schemeClr>
                </a:solidFill>
                <a:latin typeface="Prompt" panose="00000500000000000000" pitchFamily="2" charset="-34"/>
                <a:cs typeface="Prompt" panose="00000500000000000000" pitchFamily="2" charset="-34"/>
              </a:rPr>
              <a:t>FTP</a:t>
            </a:r>
            <a:r>
              <a:rPr lang="hu-HU" sz="1800" dirty="0">
                <a:latin typeface="Prompt" panose="00000500000000000000" pitchFamily="2" charset="-34"/>
                <a:cs typeface="Prompt" panose="00000500000000000000" pitchFamily="2" charset="-34"/>
              </a:rPr>
              <a:t> szolgáltatás a </a:t>
            </a:r>
            <a:r>
              <a:rPr lang="hu-HU" sz="1800" b="1" dirty="0">
                <a:solidFill>
                  <a:schemeClr val="accent2">
                    <a:lumMod val="50000"/>
                    <a:lumOff val="50000"/>
                  </a:schemeClr>
                </a:solidFill>
                <a:latin typeface="Prompt" panose="00000500000000000000" pitchFamily="2" charset="-34"/>
                <a:cs typeface="Prompt" panose="00000500000000000000" pitchFamily="2" charset="-34"/>
              </a:rPr>
              <a:t>logikai</a:t>
            </a:r>
            <a:r>
              <a:rPr lang="hu-HU" sz="1800" dirty="0">
                <a:latin typeface="Prompt" panose="00000500000000000000" pitchFamily="2" charset="-34"/>
                <a:cs typeface="Prompt" panose="00000500000000000000" pitchFamily="2" charset="-34"/>
              </a:rPr>
              <a:t> hálózatoknak</a:t>
            </a:r>
          </a:p>
          <a:p>
            <a:pPr marL="684000" lvl="1">
              <a:spcBef>
                <a:spcPts val="300"/>
              </a:spcBef>
            </a:pPr>
            <a:r>
              <a:rPr lang="hu-HU" sz="1800" dirty="0">
                <a:latin typeface="Prompt" panose="00000500000000000000" pitchFamily="2" charset="-34"/>
                <a:cs typeface="Prompt" panose="00000500000000000000" pitchFamily="2" charset="-34"/>
              </a:rPr>
              <a:t>Képzési szerver új munkatársaknak</a:t>
            </a:r>
          </a:p>
          <a:p>
            <a:r>
              <a:rPr lang="hu-HU" b="1" dirty="0">
                <a:solidFill>
                  <a:schemeClr val="accent2">
                    <a:lumMod val="50000"/>
                    <a:lumOff val="50000"/>
                  </a:schemeClr>
                </a:solidFill>
              </a:rPr>
              <a:t>Ubuntu</a:t>
            </a:r>
            <a:r>
              <a:rPr lang="hu-HU" sz="1800" dirty="0">
                <a:latin typeface="Prompt" panose="00000500000000000000" pitchFamily="2" charset="-34"/>
                <a:cs typeface="Prompt" panose="00000500000000000000" pitchFamily="2" charset="-34"/>
              </a:rPr>
              <a:t> Server 22.04 LTS </a:t>
            </a:r>
          </a:p>
          <a:p>
            <a:pPr marL="684000" lvl="1">
              <a:spcBef>
                <a:spcPts val="300"/>
              </a:spcBef>
            </a:pPr>
            <a:r>
              <a:rPr lang="hu-HU" sz="1800" dirty="0" err="1">
                <a:latin typeface="Prompt" panose="00000500000000000000" pitchFamily="2" charset="-34"/>
                <a:cs typeface="Prompt" panose="00000500000000000000" pitchFamily="2" charset="-34"/>
              </a:rPr>
              <a:t>Proxmox</a:t>
            </a:r>
            <a:r>
              <a:rPr lang="hu-HU" sz="1800" dirty="0">
                <a:latin typeface="Prompt" panose="00000500000000000000" pitchFamily="2" charset="-34"/>
                <a:cs typeface="Prompt" panose="00000500000000000000" pitchFamily="2" charset="-34"/>
              </a:rPr>
              <a:t> VE </a:t>
            </a:r>
            <a:r>
              <a:rPr lang="hu-HU" sz="1800" b="1" dirty="0">
                <a:solidFill>
                  <a:schemeClr val="accent2">
                    <a:lumMod val="50000"/>
                    <a:lumOff val="50000"/>
                  </a:schemeClr>
                </a:solidFill>
                <a:latin typeface="Prompt" panose="00000500000000000000" pitchFamily="2" charset="-34"/>
                <a:cs typeface="Prompt" panose="00000500000000000000" pitchFamily="2" charset="-34"/>
              </a:rPr>
              <a:t>virtuális</a:t>
            </a:r>
            <a:r>
              <a:rPr lang="hu-HU" sz="1800" dirty="0">
                <a:latin typeface="Prompt" panose="00000500000000000000" pitchFamily="2" charset="-34"/>
                <a:cs typeface="Prompt" panose="00000500000000000000" pitchFamily="2" charset="-34"/>
              </a:rPr>
              <a:t> </a:t>
            </a:r>
            <a:r>
              <a:rPr lang="hu-HU" sz="1800" b="1" dirty="0">
                <a:solidFill>
                  <a:schemeClr val="accent2">
                    <a:lumMod val="50000"/>
                    <a:lumOff val="50000"/>
                  </a:schemeClr>
                </a:solidFill>
                <a:latin typeface="Prompt" panose="00000500000000000000" pitchFamily="2" charset="-34"/>
                <a:cs typeface="Prompt" panose="00000500000000000000" pitchFamily="2" charset="-34"/>
              </a:rPr>
              <a:t>környezet</a:t>
            </a:r>
          </a:p>
          <a:p>
            <a:pPr marL="684000" lvl="1">
              <a:spcBef>
                <a:spcPts val="300"/>
              </a:spcBef>
            </a:pPr>
            <a:r>
              <a:rPr lang="hu-HU" sz="1800" dirty="0">
                <a:latin typeface="Prompt" panose="00000500000000000000" pitchFamily="2" charset="-34"/>
                <a:cs typeface="Prompt" panose="00000500000000000000" pitchFamily="2" charset="-34"/>
              </a:rPr>
              <a:t>Web-, DNS-, FTP-, Tartományvezérlő szolgáltatások</a:t>
            </a:r>
          </a:p>
          <a:p>
            <a:pPr marL="684000" lvl="1">
              <a:spcBef>
                <a:spcPts val="300"/>
              </a:spcBef>
            </a:pPr>
            <a:r>
              <a:rPr lang="hu-HU" sz="1800" b="1" dirty="0">
                <a:solidFill>
                  <a:schemeClr val="accent2">
                    <a:lumMod val="50000"/>
                    <a:lumOff val="50000"/>
                  </a:schemeClr>
                </a:solidFill>
                <a:latin typeface="Prompt" panose="00000500000000000000" pitchFamily="2" charset="-34"/>
                <a:cs typeface="Prompt" panose="00000500000000000000" pitchFamily="2" charset="-34"/>
              </a:rPr>
              <a:t>Oktatási</a:t>
            </a:r>
            <a:r>
              <a:rPr lang="hu-HU" sz="1800" dirty="0">
                <a:latin typeface="Prompt" panose="00000500000000000000" pitchFamily="2" charset="-34"/>
                <a:cs typeface="Prompt" panose="00000500000000000000" pitchFamily="2" charset="-34"/>
              </a:rPr>
              <a:t> célú konfiguráció</a:t>
            </a:r>
          </a:p>
          <a:p>
            <a:pPr marL="684000" lvl="1">
              <a:spcBef>
                <a:spcPts val="300"/>
              </a:spcBef>
            </a:pPr>
            <a:r>
              <a:rPr lang="hu-HU" sz="1800" b="1" dirty="0">
                <a:solidFill>
                  <a:schemeClr val="accent2">
                    <a:lumMod val="50000"/>
                    <a:lumOff val="50000"/>
                  </a:schemeClr>
                </a:solidFill>
                <a:latin typeface="Prompt" panose="00000500000000000000" pitchFamily="2" charset="-34"/>
                <a:cs typeface="Prompt" panose="00000500000000000000" pitchFamily="2" charset="-34"/>
              </a:rPr>
              <a:t>Teljesen</a:t>
            </a:r>
            <a:r>
              <a:rPr lang="hu-HU" sz="1800" dirty="0">
                <a:latin typeface="Prompt" panose="00000500000000000000" pitchFamily="2" charset="-34"/>
                <a:cs typeface="Prompt" panose="00000500000000000000" pitchFamily="2" charset="-34"/>
              </a:rPr>
              <a:t> </a:t>
            </a:r>
            <a:r>
              <a:rPr lang="hu-HU" sz="1800" b="1" dirty="0">
                <a:solidFill>
                  <a:schemeClr val="accent2">
                    <a:lumMod val="50000"/>
                    <a:lumOff val="50000"/>
                  </a:schemeClr>
                </a:solidFill>
                <a:latin typeface="Prompt" panose="00000500000000000000" pitchFamily="2" charset="-34"/>
                <a:cs typeface="Prompt" panose="00000500000000000000" pitchFamily="2" charset="-34"/>
              </a:rPr>
              <a:t>izolált</a:t>
            </a:r>
            <a:r>
              <a:rPr lang="hu-HU" sz="1800" dirty="0">
                <a:latin typeface="Prompt" panose="00000500000000000000" pitchFamily="2" charset="-34"/>
                <a:cs typeface="Prompt" panose="00000500000000000000" pitchFamily="2" charset="-34"/>
              </a:rPr>
              <a:t> </a:t>
            </a:r>
            <a:r>
              <a:rPr lang="hu-HU" sz="1800" b="1" dirty="0">
                <a:solidFill>
                  <a:schemeClr val="accent2">
                    <a:lumMod val="50000"/>
                    <a:lumOff val="50000"/>
                  </a:schemeClr>
                </a:solidFill>
                <a:latin typeface="Prompt" panose="00000500000000000000" pitchFamily="2" charset="-34"/>
                <a:cs typeface="Prompt" panose="00000500000000000000" pitchFamily="2" charset="-34"/>
              </a:rPr>
              <a:t>tesztkörnyezet</a:t>
            </a:r>
          </a:p>
          <a:p>
            <a:endParaRPr lang="hu-HU" dirty="0"/>
          </a:p>
          <a:p>
            <a:pPr marL="152400" indent="0">
              <a:buNone/>
            </a:pPr>
            <a:endParaRPr lang="hu-HU" sz="1800" dirty="0">
              <a:latin typeface="Prompt" panose="00000500000000000000" pitchFamily="2" charset="-34"/>
              <a:cs typeface="Prompt" panose="00000500000000000000" pitchFamily="2" charset="-34"/>
            </a:endParaRPr>
          </a:p>
        </p:txBody>
      </p:sp>
      <p:pic>
        <p:nvPicPr>
          <p:cNvPr id="5" name="Kép 4">
            <a:extLst>
              <a:ext uri="{FF2B5EF4-FFF2-40B4-BE49-F238E27FC236}">
                <a16:creationId xmlns:a16="http://schemas.microsoft.com/office/drawing/2014/main" id="{8B669DC9-FC05-4708-B503-3A2672B4ECA4}"/>
              </a:ext>
            </a:extLst>
          </p:cNvPr>
          <p:cNvPicPr>
            <a:picLocks noChangeAspect="1"/>
          </p:cNvPicPr>
          <p:nvPr/>
        </p:nvPicPr>
        <p:blipFill>
          <a:blip r:embed="rId3"/>
          <a:stretch>
            <a:fillRect/>
          </a:stretch>
        </p:blipFill>
        <p:spPr>
          <a:xfrm>
            <a:off x="4823460" y="3970263"/>
            <a:ext cx="2682240" cy="942976"/>
          </a:xfrm>
          <a:prstGeom prst="rect">
            <a:avLst/>
          </a:prstGeom>
        </p:spPr>
      </p:pic>
    </p:spTree>
    <p:extLst>
      <p:ext uri="{BB962C8B-B14F-4D97-AF65-F5344CB8AC3E}">
        <p14:creationId xmlns:p14="http://schemas.microsoft.com/office/powerpoint/2010/main" val="392941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1"/>
        <p:cNvGrpSpPr/>
        <p:nvPr/>
      </p:nvGrpSpPr>
      <p:grpSpPr>
        <a:xfrm>
          <a:off x="0" y="0"/>
          <a:ext cx="0" cy="0"/>
          <a:chOff x="0" y="0"/>
          <a:chExt cx="0" cy="0"/>
        </a:xfrm>
      </p:grpSpPr>
      <p:grpSp>
        <p:nvGrpSpPr>
          <p:cNvPr id="292" name="Google Shape;292;p35"/>
          <p:cNvGrpSpPr/>
          <p:nvPr/>
        </p:nvGrpSpPr>
        <p:grpSpPr>
          <a:xfrm>
            <a:off x="9043690" y="2150"/>
            <a:ext cx="100512" cy="5139225"/>
            <a:chOff x="7468800" y="0"/>
            <a:chExt cx="1675200" cy="5139225"/>
          </a:xfrm>
        </p:grpSpPr>
        <p:grpSp>
          <p:nvGrpSpPr>
            <p:cNvPr id="293" name="Google Shape;293;p35"/>
            <p:cNvGrpSpPr/>
            <p:nvPr/>
          </p:nvGrpSpPr>
          <p:grpSpPr>
            <a:xfrm>
              <a:off x="7468800" y="0"/>
              <a:ext cx="1675200" cy="5139225"/>
              <a:chOff x="7468800" y="0"/>
              <a:chExt cx="1675200" cy="5139225"/>
            </a:xfrm>
          </p:grpSpPr>
          <p:sp>
            <p:nvSpPr>
              <p:cNvPr id="294" name="Google Shape;294;p35"/>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5" name="Google Shape;295;p35"/>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6" name="Google Shape;296;p35"/>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7" name="Google Shape;297;p35"/>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8" name="Google Shape;298;p35"/>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9" name="Google Shape;299;p35"/>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grpSp>
        <p:sp>
          <p:nvSpPr>
            <p:cNvPr id="300" name="Google Shape;300;p35"/>
            <p:cNvSpPr/>
            <p:nvPr/>
          </p:nvSpPr>
          <p:spPr>
            <a:xfrm>
              <a:off x="7468800" y="2491500"/>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 </a:t>
              </a:r>
              <a:endParaRPr dirty="0">
                <a:latin typeface="Open Sans"/>
                <a:ea typeface="Open Sans"/>
                <a:cs typeface="Open Sans"/>
                <a:sym typeface="Open Sans"/>
              </a:endParaRPr>
            </a:p>
          </p:txBody>
        </p:sp>
      </p:grpSp>
      <p:grpSp>
        <p:nvGrpSpPr>
          <p:cNvPr id="24" name="Google Shape;292;p35">
            <a:extLst>
              <a:ext uri="{FF2B5EF4-FFF2-40B4-BE49-F238E27FC236}">
                <a16:creationId xmlns:a16="http://schemas.microsoft.com/office/drawing/2014/main" id="{38486DB1-0810-4757-B706-D507AF2367D5}"/>
              </a:ext>
            </a:extLst>
          </p:cNvPr>
          <p:cNvGrpSpPr/>
          <p:nvPr/>
        </p:nvGrpSpPr>
        <p:grpSpPr>
          <a:xfrm>
            <a:off x="-202" y="0"/>
            <a:ext cx="100512" cy="5139225"/>
            <a:chOff x="7468800" y="0"/>
            <a:chExt cx="1675200" cy="5139225"/>
          </a:xfrm>
        </p:grpSpPr>
        <p:grpSp>
          <p:nvGrpSpPr>
            <p:cNvPr id="25" name="Google Shape;293;p35">
              <a:extLst>
                <a:ext uri="{FF2B5EF4-FFF2-40B4-BE49-F238E27FC236}">
                  <a16:creationId xmlns:a16="http://schemas.microsoft.com/office/drawing/2014/main" id="{7A01E406-B8E3-4885-A29A-78796992670C}"/>
                </a:ext>
              </a:extLst>
            </p:cNvPr>
            <p:cNvGrpSpPr/>
            <p:nvPr/>
          </p:nvGrpSpPr>
          <p:grpSpPr>
            <a:xfrm>
              <a:off x="7468800" y="0"/>
              <a:ext cx="1675200" cy="5139225"/>
              <a:chOff x="7468800" y="0"/>
              <a:chExt cx="1675200" cy="5139225"/>
            </a:xfrm>
          </p:grpSpPr>
          <p:sp>
            <p:nvSpPr>
              <p:cNvPr id="27" name="Google Shape;294;p35">
                <a:extLst>
                  <a:ext uri="{FF2B5EF4-FFF2-40B4-BE49-F238E27FC236}">
                    <a16:creationId xmlns:a16="http://schemas.microsoft.com/office/drawing/2014/main" id="{3ADC87C8-8846-437F-846D-BCD6483631B3}"/>
                  </a:ext>
                </a:extLst>
              </p:cNvPr>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8" name="Google Shape;295;p35">
                <a:extLst>
                  <a:ext uri="{FF2B5EF4-FFF2-40B4-BE49-F238E27FC236}">
                    <a16:creationId xmlns:a16="http://schemas.microsoft.com/office/drawing/2014/main" id="{D382DBC4-03F6-4C5E-BDA3-0EF64812DD7B}"/>
                  </a:ext>
                </a:extLst>
              </p:cNvPr>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 name="Google Shape;296;p35">
                <a:extLst>
                  <a:ext uri="{FF2B5EF4-FFF2-40B4-BE49-F238E27FC236}">
                    <a16:creationId xmlns:a16="http://schemas.microsoft.com/office/drawing/2014/main" id="{3C7F72D2-274C-485D-9431-A92BD0F08350}"/>
                  </a:ext>
                </a:extLst>
              </p:cNvPr>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30" name="Google Shape;297;p35">
                <a:extLst>
                  <a:ext uri="{FF2B5EF4-FFF2-40B4-BE49-F238E27FC236}">
                    <a16:creationId xmlns:a16="http://schemas.microsoft.com/office/drawing/2014/main" id="{1C513105-A761-4B07-A60F-451930DA2129}"/>
                  </a:ext>
                </a:extLst>
              </p:cNvPr>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31" name="Google Shape;298;p35">
                <a:extLst>
                  <a:ext uri="{FF2B5EF4-FFF2-40B4-BE49-F238E27FC236}">
                    <a16:creationId xmlns:a16="http://schemas.microsoft.com/office/drawing/2014/main" id="{2E7D7879-B110-45C2-B06C-2E6AD8E2B21D}"/>
                  </a:ext>
                </a:extLst>
              </p:cNvPr>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32" name="Google Shape;299;p35">
                <a:extLst>
                  <a:ext uri="{FF2B5EF4-FFF2-40B4-BE49-F238E27FC236}">
                    <a16:creationId xmlns:a16="http://schemas.microsoft.com/office/drawing/2014/main" id="{E3B3B9DA-05CE-4931-987F-833EF643BD62}"/>
                  </a:ext>
                </a:extLst>
              </p:cNvPr>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grpSp>
        <p:sp>
          <p:nvSpPr>
            <p:cNvPr id="26" name="Google Shape;300;p35">
              <a:extLst>
                <a:ext uri="{FF2B5EF4-FFF2-40B4-BE49-F238E27FC236}">
                  <a16:creationId xmlns:a16="http://schemas.microsoft.com/office/drawing/2014/main" id="{B4B22E22-A2F0-43FE-AC99-B48B95DD14DF}"/>
                </a:ext>
              </a:extLst>
            </p:cNvPr>
            <p:cNvSpPr/>
            <p:nvPr/>
          </p:nvSpPr>
          <p:spPr>
            <a:xfrm>
              <a:off x="7468800" y="2491500"/>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 </a:t>
              </a:r>
              <a:endParaRPr dirty="0">
                <a:latin typeface="Open Sans"/>
                <a:ea typeface="Open Sans"/>
                <a:cs typeface="Open Sans"/>
                <a:sym typeface="Open Sans"/>
              </a:endParaRPr>
            </a:p>
          </p:txBody>
        </p:sp>
      </p:grpSp>
      <p:pic>
        <p:nvPicPr>
          <p:cNvPr id="5" name="Kép 4">
            <a:extLst>
              <a:ext uri="{FF2B5EF4-FFF2-40B4-BE49-F238E27FC236}">
                <a16:creationId xmlns:a16="http://schemas.microsoft.com/office/drawing/2014/main" id="{5FDB789C-6757-47C4-B51C-D10BA7AAD7B9}"/>
              </a:ext>
            </a:extLst>
          </p:cNvPr>
          <p:cNvPicPr>
            <a:picLocks noChangeAspect="1"/>
          </p:cNvPicPr>
          <p:nvPr/>
        </p:nvPicPr>
        <p:blipFill>
          <a:blip r:embed="rId3"/>
          <a:stretch>
            <a:fillRect/>
          </a:stretch>
        </p:blipFill>
        <p:spPr>
          <a:xfrm>
            <a:off x="251251" y="65668"/>
            <a:ext cx="3154432" cy="1452924"/>
          </a:xfrm>
          <a:prstGeom prst="rect">
            <a:avLst/>
          </a:prstGeom>
        </p:spPr>
      </p:pic>
      <p:pic>
        <p:nvPicPr>
          <p:cNvPr id="13" name="Kép 12">
            <a:extLst>
              <a:ext uri="{FF2B5EF4-FFF2-40B4-BE49-F238E27FC236}">
                <a16:creationId xmlns:a16="http://schemas.microsoft.com/office/drawing/2014/main" id="{9D1D7331-8FD9-4983-B8A6-9D546507F26D}"/>
              </a:ext>
            </a:extLst>
          </p:cNvPr>
          <p:cNvPicPr>
            <a:picLocks noChangeAspect="1"/>
          </p:cNvPicPr>
          <p:nvPr/>
        </p:nvPicPr>
        <p:blipFill>
          <a:blip r:embed="rId4"/>
          <a:stretch>
            <a:fillRect/>
          </a:stretch>
        </p:blipFill>
        <p:spPr>
          <a:xfrm>
            <a:off x="657225" y="-725231"/>
            <a:ext cx="9144000" cy="607253"/>
          </a:xfrm>
          <a:prstGeom prst="rect">
            <a:avLst/>
          </a:prstGeom>
        </p:spPr>
      </p:pic>
      <p:grpSp>
        <p:nvGrpSpPr>
          <p:cNvPr id="45" name="Csoportba foglalás 44">
            <a:extLst>
              <a:ext uri="{FF2B5EF4-FFF2-40B4-BE49-F238E27FC236}">
                <a16:creationId xmlns:a16="http://schemas.microsoft.com/office/drawing/2014/main" id="{D632FF3B-F595-43F3-97B2-3946A170A760}"/>
              </a:ext>
            </a:extLst>
          </p:cNvPr>
          <p:cNvGrpSpPr/>
          <p:nvPr/>
        </p:nvGrpSpPr>
        <p:grpSpPr>
          <a:xfrm>
            <a:off x="3556623" y="65668"/>
            <a:ext cx="3358202" cy="1972672"/>
            <a:chOff x="3323888" y="3026586"/>
            <a:chExt cx="2883326" cy="1693720"/>
          </a:xfrm>
        </p:grpSpPr>
        <p:pic>
          <p:nvPicPr>
            <p:cNvPr id="17" name="Kép 16">
              <a:extLst>
                <a:ext uri="{FF2B5EF4-FFF2-40B4-BE49-F238E27FC236}">
                  <a16:creationId xmlns:a16="http://schemas.microsoft.com/office/drawing/2014/main" id="{FD8A90F2-2D7B-48C6-A913-B5C410BA9C21}"/>
                </a:ext>
              </a:extLst>
            </p:cNvPr>
            <p:cNvPicPr>
              <a:picLocks noChangeAspect="1"/>
            </p:cNvPicPr>
            <p:nvPr/>
          </p:nvPicPr>
          <p:blipFill>
            <a:blip r:embed="rId5"/>
            <a:stretch>
              <a:fillRect/>
            </a:stretch>
          </p:blipFill>
          <p:spPr>
            <a:xfrm>
              <a:off x="3323888" y="3026586"/>
              <a:ext cx="2883326" cy="1693720"/>
            </a:xfrm>
            <a:prstGeom prst="rect">
              <a:avLst/>
            </a:prstGeom>
          </p:spPr>
        </p:pic>
        <p:pic>
          <p:nvPicPr>
            <p:cNvPr id="44" name="Kép 43">
              <a:extLst>
                <a:ext uri="{FF2B5EF4-FFF2-40B4-BE49-F238E27FC236}">
                  <a16:creationId xmlns:a16="http://schemas.microsoft.com/office/drawing/2014/main" id="{270CE90D-1154-441B-B6CE-ABE61BC3EE63}"/>
                </a:ext>
              </a:extLst>
            </p:cNvPr>
            <p:cNvPicPr>
              <a:picLocks noChangeAspect="1"/>
            </p:cNvPicPr>
            <p:nvPr/>
          </p:nvPicPr>
          <p:blipFill>
            <a:blip r:embed="rId6"/>
            <a:stretch>
              <a:fillRect/>
            </a:stretch>
          </p:blipFill>
          <p:spPr>
            <a:xfrm>
              <a:off x="4946342" y="3541617"/>
              <a:ext cx="1219200" cy="824346"/>
            </a:xfrm>
            <a:prstGeom prst="rect">
              <a:avLst/>
            </a:prstGeom>
          </p:spPr>
        </p:pic>
      </p:grpSp>
      <p:grpSp>
        <p:nvGrpSpPr>
          <p:cNvPr id="53" name="Csoportba foglalás 52">
            <a:extLst>
              <a:ext uri="{FF2B5EF4-FFF2-40B4-BE49-F238E27FC236}">
                <a16:creationId xmlns:a16="http://schemas.microsoft.com/office/drawing/2014/main" id="{8484832A-9D60-4A97-98FB-49DFE3965359}"/>
              </a:ext>
            </a:extLst>
          </p:cNvPr>
          <p:cNvGrpSpPr/>
          <p:nvPr/>
        </p:nvGrpSpPr>
        <p:grpSpPr>
          <a:xfrm>
            <a:off x="5970478" y="2833366"/>
            <a:ext cx="3104128" cy="2223854"/>
            <a:chOff x="6040666" y="436656"/>
            <a:chExt cx="2760014" cy="1977324"/>
          </a:xfrm>
        </p:grpSpPr>
        <p:grpSp>
          <p:nvGrpSpPr>
            <p:cNvPr id="14" name="Csoportba foglalás 13">
              <a:extLst>
                <a:ext uri="{FF2B5EF4-FFF2-40B4-BE49-F238E27FC236}">
                  <a16:creationId xmlns:a16="http://schemas.microsoft.com/office/drawing/2014/main" id="{554D1AC2-1757-4F7A-A109-2E0D0EBBEDD5}"/>
                </a:ext>
              </a:extLst>
            </p:cNvPr>
            <p:cNvGrpSpPr/>
            <p:nvPr/>
          </p:nvGrpSpPr>
          <p:grpSpPr>
            <a:xfrm>
              <a:off x="6040666" y="436656"/>
              <a:ext cx="2607973" cy="1951972"/>
              <a:chOff x="-79916" y="1596517"/>
              <a:chExt cx="9223908" cy="6903764"/>
            </a:xfrm>
          </p:grpSpPr>
          <p:pic>
            <p:nvPicPr>
              <p:cNvPr id="7" name="Kép 6">
                <a:extLst>
                  <a:ext uri="{FF2B5EF4-FFF2-40B4-BE49-F238E27FC236}">
                    <a16:creationId xmlns:a16="http://schemas.microsoft.com/office/drawing/2014/main" id="{E7F54D71-E005-4C7D-82BC-9C533F680502}"/>
                  </a:ext>
                </a:extLst>
              </p:cNvPr>
              <p:cNvPicPr>
                <a:picLocks noChangeAspect="1"/>
              </p:cNvPicPr>
              <p:nvPr/>
            </p:nvPicPr>
            <p:blipFill rotWithShape="1">
              <a:blip r:embed="rId7"/>
              <a:srcRect l="24332" t="-723"/>
              <a:stretch/>
            </p:blipFill>
            <p:spPr>
              <a:xfrm>
                <a:off x="-79916" y="1596517"/>
                <a:ext cx="9223908" cy="6903764"/>
              </a:xfrm>
              <a:prstGeom prst="rect">
                <a:avLst/>
              </a:prstGeom>
            </p:spPr>
          </p:pic>
          <p:pic>
            <p:nvPicPr>
              <p:cNvPr id="11" name="Kép 10">
                <a:extLst>
                  <a:ext uri="{FF2B5EF4-FFF2-40B4-BE49-F238E27FC236}">
                    <a16:creationId xmlns:a16="http://schemas.microsoft.com/office/drawing/2014/main" id="{F422A954-A0AF-4653-902F-14CF3ADBD0BF}"/>
                  </a:ext>
                </a:extLst>
              </p:cNvPr>
              <p:cNvPicPr>
                <a:picLocks noChangeAspect="1"/>
              </p:cNvPicPr>
              <p:nvPr/>
            </p:nvPicPr>
            <p:blipFill>
              <a:blip r:embed="rId8"/>
              <a:stretch>
                <a:fillRect/>
              </a:stretch>
            </p:blipFill>
            <p:spPr>
              <a:xfrm>
                <a:off x="3421656" y="1684202"/>
                <a:ext cx="1533860" cy="481212"/>
              </a:xfrm>
              <a:prstGeom prst="rect">
                <a:avLst/>
              </a:prstGeom>
            </p:spPr>
          </p:pic>
        </p:grpSp>
        <p:pic>
          <p:nvPicPr>
            <p:cNvPr id="60" name="Kép 59">
              <a:extLst>
                <a:ext uri="{FF2B5EF4-FFF2-40B4-BE49-F238E27FC236}">
                  <a16:creationId xmlns:a16="http://schemas.microsoft.com/office/drawing/2014/main" id="{21E89B4C-95C2-45AA-9E34-3A4FC688F8AA}"/>
                </a:ext>
              </a:extLst>
            </p:cNvPr>
            <p:cNvPicPr>
              <a:picLocks noChangeAspect="1"/>
            </p:cNvPicPr>
            <p:nvPr/>
          </p:nvPicPr>
          <p:blipFill>
            <a:blip r:embed="rId9"/>
            <a:stretch>
              <a:fillRect/>
            </a:stretch>
          </p:blipFill>
          <p:spPr>
            <a:xfrm>
              <a:off x="8119728" y="2053076"/>
              <a:ext cx="680952" cy="360904"/>
            </a:xfrm>
            <a:prstGeom prst="rect">
              <a:avLst/>
            </a:prstGeom>
          </p:spPr>
        </p:pic>
        <p:pic>
          <p:nvPicPr>
            <p:cNvPr id="52" name="Ábra 51">
              <a:extLst>
                <a:ext uri="{FF2B5EF4-FFF2-40B4-BE49-F238E27FC236}">
                  <a16:creationId xmlns:a16="http://schemas.microsoft.com/office/drawing/2014/main" id="{6F8312F2-D613-4116-84E9-416D9BD7126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51326" y="2038546"/>
              <a:ext cx="1168402" cy="350082"/>
            </a:xfrm>
            <a:prstGeom prst="rect">
              <a:avLst/>
            </a:prstGeom>
          </p:spPr>
        </p:pic>
      </p:grpSp>
      <p:pic>
        <p:nvPicPr>
          <p:cNvPr id="55" name="Kép 54">
            <a:extLst>
              <a:ext uri="{FF2B5EF4-FFF2-40B4-BE49-F238E27FC236}">
                <a16:creationId xmlns:a16="http://schemas.microsoft.com/office/drawing/2014/main" id="{ABC73818-0A44-45BE-928D-80A8AEB60FCD}"/>
              </a:ext>
            </a:extLst>
          </p:cNvPr>
          <p:cNvPicPr>
            <a:picLocks noChangeAspect="1"/>
          </p:cNvPicPr>
          <p:nvPr/>
        </p:nvPicPr>
        <p:blipFill rotWithShape="1">
          <a:blip r:embed="rId12"/>
          <a:srcRect r="62010"/>
          <a:stretch/>
        </p:blipFill>
        <p:spPr>
          <a:xfrm>
            <a:off x="6994678" y="60860"/>
            <a:ext cx="1541367" cy="1075816"/>
          </a:xfrm>
          <a:prstGeom prst="rect">
            <a:avLst/>
          </a:prstGeom>
        </p:spPr>
      </p:pic>
      <p:pic>
        <p:nvPicPr>
          <p:cNvPr id="314" name="Kép 313">
            <a:extLst>
              <a:ext uri="{FF2B5EF4-FFF2-40B4-BE49-F238E27FC236}">
                <a16:creationId xmlns:a16="http://schemas.microsoft.com/office/drawing/2014/main" id="{DCB5227C-FBCA-41A6-BEE7-75E9B878E1EC}"/>
              </a:ext>
            </a:extLst>
          </p:cNvPr>
          <p:cNvPicPr>
            <a:picLocks noChangeAspect="1"/>
          </p:cNvPicPr>
          <p:nvPr/>
        </p:nvPicPr>
        <p:blipFill>
          <a:blip r:embed="rId13"/>
          <a:stretch>
            <a:fillRect/>
          </a:stretch>
        </p:blipFill>
        <p:spPr>
          <a:xfrm>
            <a:off x="1621458" y="2227214"/>
            <a:ext cx="4243674" cy="2830006"/>
          </a:xfrm>
          <a:prstGeom prst="rect">
            <a:avLst/>
          </a:prstGeom>
        </p:spPr>
      </p:pic>
      <p:grpSp>
        <p:nvGrpSpPr>
          <p:cNvPr id="319" name="Csoportba foglalás 318">
            <a:extLst>
              <a:ext uri="{FF2B5EF4-FFF2-40B4-BE49-F238E27FC236}">
                <a16:creationId xmlns:a16="http://schemas.microsoft.com/office/drawing/2014/main" id="{D376952D-7EFD-4C33-9451-F8614F91AED0}"/>
              </a:ext>
            </a:extLst>
          </p:cNvPr>
          <p:cNvGrpSpPr/>
          <p:nvPr/>
        </p:nvGrpSpPr>
        <p:grpSpPr>
          <a:xfrm>
            <a:off x="178471" y="2596560"/>
            <a:ext cx="1364826" cy="2488563"/>
            <a:chOff x="16794" y="33202"/>
            <a:chExt cx="2852536" cy="5201186"/>
          </a:xfrm>
        </p:grpSpPr>
        <p:pic>
          <p:nvPicPr>
            <p:cNvPr id="316" name="Kép 315">
              <a:extLst>
                <a:ext uri="{FF2B5EF4-FFF2-40B4-BE49-F238E27FC236}">
                  <a16:creationId xmlns:a16="http://schemas.microsoft.com/office/drawing/2014/main" id="{C8D34AF2-22BD-4557-B719-B092EDE91EAB}"/>
                </a:ext>
              </a:extLst>
            </p:cNvPr>
            <p:cNvPicPr>
              <a:picLocks noChangeAspect="1"/>
            </p:cNvPicPr>
            <p:nvPr/>
          </p:nvPicPr>
          <p:blipFill>
            <a:blip r:embed="rId14"/>
            <a:stretch>
              <a:fillRect/>
            </a:stretch>
          </p:blipFill>
          <p:spPr>
            <a:xfrm>
              <a:off x="16794" y="90888"/>
              <a:ext cx="2852536" cy="5143500"/>
            </a:xfrm>
            <a:prstGeom prst="rect">
              <a:avLst/>
            </a:prstGeom>
          </p:spPr>
        </p:pic>
        <p:pic>
          <p:nvPicPr>
            <p:cNvPr id="318" name="Kép 317">
              <a:extLst>
                <a:ext uri="{FF2B5EF4-FFF2-40B4-BE49-F238E27FC236}">
                  <a16:creationId xmlns:a16="http://schemas.microsoft.com/office/drawing/2014/main" id="{BB6D808D-F598-4B98-B16A-C2C5077AEFC6}"/>
                </a:ext>
              </a:extLst>
            </p:cNvPr>
            <p:cNvPicPr>
              <a:picLocks noChangeAspect="1"/>
            </p:cNvPicPr>
            <p:nvPr/>
          </p:nvPicPr>
          <p:blipFill>
            <a:blip r:embed="rId15"/>
            <a:stretch>
              <a:fillRect/>
            </a:stretch>
          </p:blipFill>
          <p:spPr>
            <a:xfrm>
              <a:off x="2078634" y="33202"/>
              <a:ext cx="790696" cy="790696"/>
            </a:xfrm>
            <a:prstGeom prst="rect">
              <a:avLst/>
            </a:prstGeom>
          </p:spPr>
        </p:pic>
      </p:grpSp>
      <p:sp>
        <p:nvSpPr>
          <p:cNvPr id="64" name="Téglalap: lekerekített 63">
            <a:extLst>
              <a:ext uri="{FF2B5EF4-FFF2-40B4-BE49-F238E27FC236}">
                <a16:creationId xmlns:a16="http://schemas.microsoft.com/office/drawing/2014/main" id="{8CF63BA6-F02F-4E51-808A-657B3E470FA4}"/>
              </a:ext>
            </a:extLst>
          </p:cNvPr>
          <p:cNvSpPr/>
          <p:nvPr/>
        </p:nvSpPr>
        <p:spPr>
          <a:xfrm>
            <a:off x="178471" y="1625637"/>
            <a:ext cx="2852762" cy="519939"/>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hu-HU" dirty="0">
                <a:solidFill>
                  <a:schemeClr val="tx1">
                    <a:lumMod val="50000"/>
                    <a:lumOff val="50000"/>
                  </a:schemeClr>
                </a:solidFill>
              </a:rPr>
              <a:t>127.0.0.1</a:t>
            </a:r>
            <a:r>
              <a:rPr lang="hu-HU" dirty="0"/>
              <a:t> roadzo.hu</a:t>
            </a:r>
          </a:p>
          <a:p>
            <a:r>
              <a:rPr lang="hu-HU" dirty="0">
                <a:solidFill>
                  <a:schemeClr val="tx1">
                    <a:lumMod val="50000"/>
                    <a:lumOff val="50000"/>
                  </a:schemeClr>
                </a:solidFill>
              </a:rPr>
              <a:t>127.0.0.1</a:t>
            </a:r>
            <a:r>
              <a:rPr lang="hu-HU" dirty="0"/>
              <a:t> roadzocorporation.hu</a:t>
            </a:r>
          </a:p>
        </p:txBody>
      </p:sp>
      <p:pic>
        <p:nvPicPr>
          <p:cNvPr id="74" name="Kép 73">
            <a:extLst>
              <a:ext uri="{FF2B5EF4-FFF2-40B4-BE49-F238E27FC236}">
                <a16:creationId xmlns:a16="http://schemas.microsoft.com/office/drawing/2014/main" id="{DDADA2C3-B60C-4B30-8ABE-DF3CE4ED01A8}"/>
              </a:ext>
            </a:extLst>
          </p:cNvPr>
          <p:cNvPicPr>
            <a:picLocks noChangeAspect="1"/>
          </p:cNvPicPr>
          <p:nvPr/>
        </p:nvPicPr>
        <p:blipFill>
          <a:blip r:embed="rId16"/>
          <a:stretch>
            <a:fillRect/>
          </a:stretch>
        </p:blipFill>
        <p:spPr>
          <a:xfrm>
            <a:off x="6219739" y="1925828"/>
            <a:ext cx="2216180" cy="1075816"/>
          </a:xfrm>
          <a:prstGeom prst="rect">
            <a:avLst/>
          </a:prstGeom>
        </p:spPr>
      </p:pic>
    </p:spTree>
    <p:extLst>
      <p:ext uri="{BB962C8B-B14F-4D97-AF65-F5344CB8AC3E}">
        <p14:creationId xmlns:p14="http://schemas.microsoft.com/office/powerpoint/2010/main" val="428492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19"/>
                                        </p:tgtEl>
                                      </p:cBhvr>
                                    </p:animEffect>
                                    <p:animScale>
                                      <p:cBhvr>
                                        <p:cTn id="12" dur="250" autoRev="1" fill="hold"/>
                                        <p:tgtEl>
                                          <p:spTgt spid="31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45"/>
                                        </p:tgtEl>
                                      </p:cBhvr>
                                    </p:animEffect>
                                    <p:animScale>
                                      <p:cBhvr>
                                        <p:cTn id="17" dur="250" autoRev="1" fill="hold"/>
                                        <p:tgtEl>
                                          <p:spTgt spid="45"/>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55"/>
                                        </p:tgtEl>
                                      </p:cBhvr>
                                    </p:animEffect>
                                    <p:animScale>
                                      <p:cBhvr>
                                        <p:cTn id="22" dur="250" autoRev="1" fill="hold"/>
                                        <p:tgtEl>
                                          <p:spTgt spid="55"/>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64"/>
                                        </p:tgtEl>
                                      </p:cBhvr>
                                    </p:animEffect>
                                    <p:animScale>
                                      <p:cBhvr>
                                        <p:cTn id="27" dur="250" autoRev="1" fill="hold"/>
                                        <p:tgtEl>
                                          <p:spTgt spid="64"/>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nodeType="clickEffect">
                                  <p:stCondLst>
                                    <p:cond delay="0"/>
                                  </p:stCondLst>
                                  <p:childTnLst>
                                    <p:animEffect transition="out" filter="fade">
                                      <p:cBhvr>
                                        <p:cTn id="31" dur="500" tmFilter="0, 0; .2, .5; .8, .5; 1, 0"/>
                                        <p:tgtEl>
                                          <p:spTgt spid="314"/>
                                        </p:tgtEl>
                                      </p:cBhvr>
                                    </p:animEffect>
                                    <p:animScale>
                                      <p:cBhvr>
                                        <p:cTn id="32" dur="250" autoRev="1" fill="hold"/>
                                        <p:tgtEl>
                                          <p:spTgt spid="314"/>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nodeType="clickEffect">
                                  <p:stCondLst>
                                    <p:cond delay="0"/>
                                  </p:stCondLst>
                                  <p:childTnLst>
                                    <p:animEffect transition="out" filter="fade">
                                      <p:cBhvr>
                                        <p:cTn id="36" dur="500" tmFilter="0, 0; .2, .5; .8, .5; 1, 0"/>
                                        <p:tgtEl>
                                          <p:spTgt spid="74"/>
                                        </p:tgtEl>
                                      </p:cBhvr>
                                    </p:animEffect>
                                    <p:animScale>
                                      <p:cBhvr>
                                        <p:cTn id="37" dur="250" autoRev="1" fill="hold"/>
                                        <p:tgtEl>
                                          <p:spTgt spid="74"/>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nodeType="clickEffect">
                                  <p:stCondLst>
                                    <p:cond delay="0"/>
                                  </p:stCondLst>
                                  <p:childTnLst>
                                    <p:animEffect transition="out" filter="fade">
                                      <p:cBhvr>
                                        <p:cTn id="41" dur="500" tmFilter="0, 0; .2, .5; .8, .5; 1, 0"/>
                                        <p:tgtEl>
                                          <p:spTgt spid="53"/>
                                        </p:tgtEl>
                                      </p:cBhvr>
                                    </p:animEffect>
                                    <p:animScale>
                                      <p:cBhvr>
                                        <p:cTn id="42" dur="250" autoRev="1" fill="hold"/>
                                        <p:tgtEl>
                                          <p:spTgt spid="5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1"/>
        <p:cNvGrpSpPr/>
        <p:nvPr/>
      </p:nvGrpSpPr>
      <p:grpSpPr>
        <a:xfrm>
          <a:off x="0" y="0"/>
          <a:ext cx="0" cy="0"/>
          <a:chOff x="0" y="0"/>
          <a:chExt cx="0" cy="0"/>
        </a:xfrm>
      </p:grpSpPr>
      <p:grpSp>
        <p:nvGrpSpPr>
          <p:cNvPr id="292" name="Google Shape;292;p35"/>
          <p:cNvGrpSpPr/>
          <p:nvPr/>
        </p:nvGrpSpPr>
        <p:grpSpPr>
          <a:xfrm>
            <a:off x="9043690" y="2150"/>
            <a:ext cx="100512" cy="5139225"/>
            <a:chOff x="7468800" y="0"/>
            <a:chExt cx="1675200" cy="5139225"/>
          </a:xfrm>
        </p:grpSpPr>
        <p:grpSp>
          <p:nvGrpSpPr>
            <p:cNvPr id="293" name="Google Shape;293;p35"/>
            <p:cNvGrpSpPr/>
            <p:nvPr/>
          </p:nvGrpSpPr>
          <p:grpSpPr>
            <a:xfrm>
              <a:off x="7468800" y="0"/>
              <a:ext cx="1675200" cy="5139225"/>
              <a:chOff x="7468800" y="0"/>
              <a:chExt cx="1675200" cy="5139225"/>
            </a:xfrm>
          </p:grpSpPr>
          <p:sp>
            <p:nvSpPr>
              <p:cNvPr id="294" name="Google Shape;294;p35"/>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5" name="Google Shape;295;p35"/>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6" name="Google Shape;296;p35"/>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7" name="Google Shape;297;p35"/>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8" name="Google Shape;298;p35"/>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9" name="Google Shape;299;p35"/>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grpSp>
        <p:sp>
          <p:nvSpPr>
            <p:cNvPr id="300" name="Google Shape;300;p35"/>
            <p:cNvSpPr/>
            <p:nvPr/>
          </p:nvSpPr>
          <p:spPr>
            <a:xfrm>
              <a:off x="7468800" y="2491500"/>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 </a:t>
              </a:r>
              <a:endParaRPr dirty="0">
                <a:latin typeface="Open Sans"/>
                <a:ea typeface="Open Sans"/>
                <a:cs typeface="Open Sans"/>
                <a:sym typeface="Open Sans"/>
              </a:endParaRPr>
            </a:p>
          </p:txBody>
        </p:sp>
      </p:grpSp>
      <p:grpSp>
        <p:nvGrpSpPr>
          <p:cNvPr id="24" name="Google Shape;292;p35">
            <a:extLst>
              <a:ext uri="{FF2B5EF4-FFF2-40B4-BE49-F238E27FC236}">
                <a16:creationId xmlns:a16="http://schemas.microsoft.com/office/drawing/2014/main" id="{38486DB1-0810-4757-B706-D507AF2367D5}"/>
              </a:ext>
            </a:extLst>
          </p:cNvPr>
          <p:cNvGrpSpPr/>
          <p:nvPr/>
        </p:nvGrpSpPr>
        <p:grpSpPr>
          <a:xfrm>
            <a:off x="-202" y="0"/>
            <a:ext cx="100512" cy="5139225"/>
            <a:chOff x="7468800" y="0"/>
            <a:chExt cx="1675200" cy="5139225"/>
          </a:xfrm>
        </p:grpSpPr>
        <p:grpSp>
          <p:nvGrpSpPr>
            <p:cNvPr id="25" name="Google Shape;293;p35">
              <a:extLst>
                <a:ext uri="{FF2B5EF4-FFF2-40B4-BE49-F238E27FC236}">
                  <a16:creationId xmlns:a16="http://schemas.microsoft.com/office/drawing/2014/main" id="{7A01E406-B8E3-4885-A29A-78796992670C}"/>
                </a:ext>
              </a:extLst>
            </p:cNvPr>
            <p:cNvGrpSpPr/>
            <p:nvPr/>
          </p:nvGrpSpPr>
          <p:grpSpPr>
            <a:xfrm>
              <a:off x="7468800" y="0"/>
              <a:ext cx="1675200" cy="5139225"/>
              <a:chOff x="7468800" y="0"/>
              <a:chExt cx="1675200" cy="5139225"/>
            </a:xfrm>
          </p:grpSpPr>
          <p:sp>
            <p:nvSpPr>
              <p:cNvPr id="27" name="Google Shape;294;p35">
                <a:extLst>
                  <a:ext uri="{FF2B5EF4-FFF2-40B4-BE49-F238E27FC236}">
                    <a16:creationId xmlns:a16="http://schemas.microsoft.com/office/drawing/2014/main" id="{3ADC87C8-8846-437F-846D-BCD6483631B3}"/>
                  </a:ext>
                </a:extLst>
              </p:cNvPr>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8" name="Google Shape;295;p35">
                <a:extLst>
                  <a:ext uri="{FF2B5EF4-FFF2-40B4-BE49-F238E27FC236}">
                    <a16:creationId xmlns:a16="http://schemas.microsoft.com/office/drawing/2014/main" id="{D382DBC4-03F6-4C5E-BDA3-0EF64812DD7B}"/>
                  </a:ext>
                </a:extLst>
              </p:cNvPr>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 name="Google Shape;296;p35">
                <a:extLst>
                  <a:ext uri="{FF2B5EF4-FFF2-40B4-BE49-F238E27FC236}">
                    <a16:creationId xmlns:a16="http://schemas.microsoft.com/office/drawing/2014/main" id="{3C7F72D2-274C-485D-9431-A92BD0F08350}"/>
                  </a:ext>
                </a:extLst>
              </p:cNvPr>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30" name="Google Shape;297;p35">
                <a:extLst>
                  <a:ext uri="{FF2B5EF4-FFF2-40B4-BE49-F238E27FC236}">
                    <a16:creationId xmlns:a16="http://schemas.microsoft.com/office/drawing/2014/main" id="{1C513105-A761-4B07-A60F-451930DA2129}"/>
                  </a:ext>
                </a:extLst>
              </p:cNvPr>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31" name="Google Shape;298;p35">
                <a:extLst>
                  <a:ext uri="{FF2B5EF4-FFF2-40B4-BE49-F238E27FC236}">
                    <a16:creationId xmlns:a16="http://schemas.microsoft.com/office/drawing/2014/main" id="{2E7D7879-B110-45C2-B06C-2E6AD8E2B21D}"/>
                  </a:ext>
                </a:extLst>
              </p:cNvPr>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32" name="Google Shape;299;p35">
                <a:extLst>
                  <a:ext uri="{FF2B5EF4-FFF2-40B4-BE49-F238E27FC236}">
                    <a16:creationId xmlns:a16="http://schemas.microsoft.com/office/drawing/2014/main" id="{E3B3B9DA-05CE-4931-987F-833EF643BD62}"/>
                  </a:ext>
                </a:extLst>
              </p:cNvPr>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grpSp>
        <p:sp>
          <p:nvSpPr>
            <p:cNvPr id="26" name="Google Shape;300;p35">
              <a:extLst>
                <a:ext uri="{FF2B5EF4-FFF2-40B4-BE49-F238E27FC236}">
                  <a16:creationId xmlns:a16="http://schemas.microsoft.com/office/drawing/2014/main" id="{B4B22E22-A2F0-43FE-AC99-B48B95DD14DF}"/>
                </a:ext>
              </a:extLst>
            </p:cNvPr>
            <p:cNvSpPr/>
            <p:nvPr/>
          </p:nvSpPr>
          <p:spPr>
            <a:xfrm>
              <a:off x="7468800" y="2491500"/>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 </a:t>
              </a:r>
              <a:endParaRPr dirty="0">
                <a:latin typeface="Open Sans"/>
                <a:ea typeface="Open Sans"/>
                <a:cs typeface="Open Sans"/>
                <a:sym typeface="Open Sans"/>
              </a:endParaRPr>
            </a:p>
          </p:txBody>
        </p:sp>
      </p:grpSp>
      <p:pic>
        <p:nvPicPr>
          <p:cNvPr id="3" name="Kép 2">
            <a:extLst>
              <a:ext uri="{FF2B5EF4-FFF2-40B4-BE49-F238E27FC236}">
                <a16:creationId xmlns:a16="http://schemas.microsoft.com/office/drawing/2014/main" id="{80F91899-E3FB-47F2-9C3F-8AE301DE4112}"/>
              </a:ext>
            </a:extLst>
          </p:cNvPr>
          <p:cNvPicPr>
            <a:picLocks noChangeAspect="1"/>
          </p:cNvPicPr>
          <p:nvPr/>
        </p:nvPicPr>
        <p:blipFill>
          <a:blip r:embed="rId3"/>
          <a:stretch>
            <a:fillRect/>
          </a:stretch>
        </p:blipFill>
        <p:spPr>
          <a:xfrm>
            <a:off x="1897964" y="-4275"/>
            <a:ext cx="5348071" cy="5143500"/>
          </a:xfrm>
          <a:prstGeom prst="rect">
            <a:avLst/>
          </a:prstGeom>
        </p:spPr>
      </p:pic>
    </p:spTree>
    <p:extLst>
      <p:ext uri="{BB962C8B-B14F-4D97-AF65-F5344CB8AC3E}">
        <p14:creationId xmlns:p14="http://schemas.microsoft.com/office/powerpoint/2010/main" val="336881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4858075" y="1948525"/>
            <a:ext cx="3918900" cy="19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Szegedi Telephely</a:t>
            </a:r>
            <a:endParaRPr dirty="0"/>
          </a:p>
        </p:txBody>
      </p:sp>
      <p:sp>
        <p:nvSpPr>
          <p:cNvPr id="342" name="Google Shape;342;p39"/>
          <p:cNvSpPr txBox="1">
            <a:spLocks noGrp="1"/>
          </p:cNvSpPr>
          <p:nvPr>
            <p:ph type="title" idx="2"/>
          </p:nvPr>
        </p:nvSpPr>
        <p:spPr>
          <a:xfrm>
            <a:off x="4963434" y="924863"/>
            <a:ext cx="954000" cy="9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hu-HU" dirty="0"/>
              <a:t>3</a:t>
            </a:r>
            <a:endParaRPr dirty="0"/>
          </a:p>
        </p:txBody>
      </p:sp>
      <p:sp>
        <p:nvSpPr>
          <p:cNvPr id="10" name="Google Shape;303;p35">
            <a:extLst>
              <a:ext uri="{FF2B5EF4-FFF2-40B4-BE49-F238E27FC236}">
                <a16:creationId xmlns:a16="http://schemas.microsoft.com/office/drawing/2014/main" id="{7F1F1279-B4BC-40B5-B363-E7D7A56372BE}"/>
              </a:ext>
            </a:extLst>
          </p:cNvPr>
          <p:cNvSpPr/>
          <p:nvPr/>
        </p:nvSpPr>
        <p:spPr>
          <a:xfrm>
            <a:off x="4968621" y="3539662"/>
            <a:ext cx="1897625" cy="66356"/>
          </a:xfrm>
          <a:prstGeom prst="rect">
            <a:avLst/>
          </a:prstGeom>
          <a:solidFill>
            <a:schemeClr val="accent2"/>
          </a:solidFill>
          <a:ln>
            <a:solidFill>
              <a:srgbClr val="15253F"/>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55" name="Csoportba foglalás 54">
            <a:extLst>
              <a:ext uri="{FF2B5EF4-FFF2-40B4-BE49-F238E27FC236}">
                <a16:creationId xmlns:a16="http://schemas.microsoft.com/office/drawing/2014/main" id="{9B00D349-D9F6-4D21-8026-631DAE4930D2}"/>
              </a:ext>
            </a:extLst>
          </p:cNvPr>
          <p:cNvGrpSpPr/>
          <p:nvPr/>
        </p:nvGrpSpPr>
        <p:grpSpPr>
          <a:xfrm>
            <a:off x="1380883" y="1158455"/>
            <a:ext cx="2856852" cy="2888404"/>
            <a:chOff x="-2890449" y="-2256489"/>
            <a:chExt cx="6026400" cy="6092956"/>
          </a:xfrm>
        </p:grpSpPr>
        <p:pic>
          <p:nvPicPr>
            <p:cNvPr id="56" name="Kép 55">
              <a:extLst>
                <a:ext uri="{FF2B5EF4-FFF2-40B4-BE49-F238E27FC236}">
                  <a16:creationId xmlns:a16="http://schemas.microsoft.com/office/drawing/2014/main" id="{8DCA3985-8243-4BFC-9ABD-F00B24C2AC66}"/>
                </a:ext>
              </a:extLst>
            </p:cNvPr>
            <p:cNvPicPr>
              <a:picLocks noChangeAspect="1"/>
            </p:cNvPicPr>
            <p:nvPr/>
          </p:nvPicPr>
          <p:blipFill>
            <a:blip r:embed="rId3"/>
            <a:stretch>
              <a:fillRect/>
            </a:stretch>
          </p:blipFill>
          <p:spPr>
            <a:xfrm>
              <a:off x="-2883249" y="2749969"/>
              <a:ext cx="6019200" cy="1086498"/>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grpSp>
          <p:nvGrpSpPr>
            <p:cNvPr id="57" name="Csoportba foglalás 56">
              <a:extLst>
                <a:ext uri="{FF2B5EF4-FFF2-40B4-BE49-F238E27FC236}">
                  <a16:creationId xmlns:a16="http://schemas.microsoft.com/office/drawing/2014/main" id="{EE63C989-1F97-4B49-A3C6-A71AA3F198EB}"/>
                </a:ext>
              </a:extLst>
            </p:cNvPr>
            <p:cNvGrpSpPr/>
            <p:nvPr/>
          </p:nvGrpSpPr>
          <p:grpSpPr>
            <a:xfrm>
              <a:off x="-2890449" y="-2256489"/>
              <a:ext cx="6019916" cy="4959809"/>
              <a:chOff x="-2890449" y="-2256489"/>
              <a:chExt cx="6019916" cy="4959809"/>
            </a:xfrm>
          </p:grpSpPr>
          <p:grpSp>
            <p:nvGrpSpPr>
              <p:cNvPr id="58" name="Csoportba foglalás 57">
                <a:extLst>
                  <a:ext uri="{FF2B5EF4-FFF2-40B4-BE49-F238E27FC236}">
                    <a16:creationId xmlns:a16="http://schemas.microsoft.com/office/drawing/2014/main" id="{CD78A727-9963-49DE-86F3-027AC1A33229}"/>
                  </a:ext>
                </a:extLst>
              </p:cNvPr>
              <p:cNvGrpSpPr/>
              <p:nvPr/>
            </p:nvGrpSpPr>
            <p:grpSpPr>
              <a:xfrm>
                <a:off x="-2890449" y="1481891"/>
                <a:ext cx="6012000" cy="1221429"/>
                <a:chOff x="-2883248" y="1518006"/>
                <a:chExt cx="6217304" cy="1221429"/>
              </a:xfrm>
            </p:grpSpPr>
            <p:pic>
              <p:nvPicPr>
                <p:cNvPr id="69" name="Kép 68">
                  <a:extLst>
                    <a:ext uri="{FF2B5EF4-FFF2-40B4-BE49-F238E27FC236}">
                      <a16:creationId xmlns:a16="http://schemas.microsoft.com/office/drawing/2014/main" id="{86DAD600-70B4-40C0-A2C5-41ECEF551B28}"/>
                    </a:ext>
                  </a:extLst>
                </p:cNvPr>
                <p:cNvPicPr>
                  <a:picLocks noChangeAspect="1"/>
                </p:cNvPicPr>
                <p:nvPr/>
              </p:nvPicPr>
              <p:blipFill>
                <a:blip r:embed="rId4"/>
                <a:stretch>
                  <a:fillRect/>
                </a:stretch>
              </p:blipFill>
              <p:spPr>
                <a:xfrm>
                  <a:off x="1587210" y="1519035"/>
                  <a:ext cx="1746846" cy="1220400"/>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pic>
              <p:nvPicPr>
                <p:cNvPr id="70" name="Kép 69">
                  <a:extLst>
                    <a:ext uri="{FF2B5EF4-FFF2-40B4-BE49-F238E27FC236}">
                      <a16:creationId xmlns:a16="http://schemas.microsoft.com/office/drawing/2014/main" id="{2E54C3E0-7070-48F6-A4C4-0F7E7F4891D5}"/>
                    </a:ext>
                  </a:extLst>
                </p:cNvPr>
                <p:cNvPicPr>
                  <a:picLocks noChangeAspect="1"/>
                </p:cNvPicPr>
                <p:nvPr/>
              </p:nvPicPr>
              <p:blipFill>
                <a:blip r:embed="rId5"/>
                <a:stretch>
                  <a:fillRect/>
                </a:stretch>
              </p:blipFill>
              <p:spPr>
                <a:xfrm>
                  <a:off x="-2883248" y="1518006"/>
                  <a:ext cx="4389742" cy="1221429"/>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grpSp>
          <p:grpSp>
            <p:nvGrpSpPr>
              <p:cNvPr id="59" name="Csoportba foglalás 58">
                <a:extLst>
                  <a:ext uri="{FF2B5EF4-FFF2-40B4-BE49-F238E27FC236}">
                    <a16:creationId xmlns:a16="http://schemas.microsoft.com/office/drawing/2014/main" id="{B181CD83-119B-4C57-82E5-15CEEEB73F17}"/>
                  </a:ext>
                </a:extLst>
              </p:cNvPr>
              <p:cNvGrpSpPr/>
              <p:nvPr/>
            </p:nvGrpSpPr>
            <p:grpSpPr>
              <a:xfrm>
                <a:off x="-2883249" y="-2256489"/>
                <a:ext cx="6012716" cy="3691731"/>
                <a:chOff x="-2883249" y="-2256489"/>
                <a:chExt cx="6012716" cy="3691731"/>
              </a:xfrm>
            </p:grpSpPr>
            <p:grpSp>
              <p:nvGrpSpPr>
                <p:cNvPr id="60" name="Csoportba foglalás 59">
                  <a:extLst>
                    <a:ext uri="{FF2B5EF4-FFF2-40B4-BE49-F238E27FC236}">
                      <a16:creationId xmlns:a16="http://schemas.microsoft.com/office/drawing/2014/main" id="{F76957F0-6ECF-41F3-B76E-6BAEDD1DCC4A}"/>
                    </a:ext>
                  </a:extLst>
                </p:cNvPr>
                <p:cNvGrpSpPr/>
                <p:nvPr/>
              </p:nvGrpSpPr>
              <p:grpSpPr>
                <a:xfrm>
                  <a:off x="-2875989" y="-2256489"/>
                  <a:ext cx="6005456" cy="1984584"/>
                  <a:chOff x="-2875989" y="-2256489"/>
                  <a:chExt cx="6005456" cy="1984584"/>
                </a:xfrm>
              </p:grpSpPr>
              <p:pic>
                <p:nvPicPr>
                  <p:cNvPr id="64" name="Kép 63">
                    <a:extLst>
                      <a:ext uri="{FF2B5EF4-FFF2-40B4-BE49-F238E27FC236}">
                        <a16:creationId xmlns:a16="http://schemas.microsoft.com/office/drawing/2014/main" id="{525A6F07-B761-4171-B90C-F3CD8BE375C5}"/>
                      </a:ext>
                    </a:extLst>
                  </p:cNvPr>
                  <p:cNvPicPr>
                    <a:picLocks noChangeAspect="1"/>
                  </p:cNvPicPr>
                  <p:nvPr/>
                </p:nvPicPr>
                <p:blipFill>
                  <a:blip r:embed="rId6"/>
                  <a:stretch>
                    <a:fillRect/>
                  </a:stretch>
                </p:blipFill>
                <p:spPr>
                  <a:xfrm>
                    <a:off x="-2868133" y="-762042"/>
                    <a:ext cx="5997600" cy="490137"/>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grpSp>
                <p:nvGrpSpPr>
                  <p:cNvPr id="65" name="Csoportba foglalás 64">
                    <a:extLst>
                      <a:ext uri="{FF2B5EF4-FFF2-40B4-BE49-F238E27FC236}">
                        <a16:creationId xmlns:a16="http://schemas.microsoft.com/office/drawing/2014/main" id="{1CA7AF42-413C-4FAB-A39F-3C330B3BC762}"/>
                      </a:ext>
                    </a:extLst>
                  </p:cNvPr>
                  <p:cNvGrpSpPr/>
                  <p:nvPr/>
                </p:nvGrpSpPr>
                <p:grpSpPr>
                  <a:xfrm>
                    <a:off x="-2875989" y="-2256489"/>
                    <a:ext cx="5997540" cy="1447798"/>
                    <a:chOff x="-2875989" y="-2256489"/>
                    <a:chExt cx="5997540" cy="1447798"/>
                  </a:xfrm>
                </p:grpSpPr>
                <p:pic>
                  <p:nvPicPr>
                    <p:cNvPr id="66" name="Kép 65">
                      <a:extLst>
                        <a:ext uri="{FF2B5EF4-FFF2-40B4-BE49-F238E27FC236}">
                          <a16:creationId xmlns:a16="http://schemas.microsoft.com/office/drawing/2014/main" id="{8D1B0C06-565C-4684-A41A-14882165397F}"/>
                        </a:ext>
                      </a:extLst>
                    </p:cNvPr>
                    <p:cNvPicPr>
                      <a:picLocks noChangeAspect="1"/>
                    </p:cNvPicPr>
                    <p:nvPr/>
                  </p:nvPicPr>
                  <p:blipFill>
                    <a:blip r:embed="rId7"/>
                    <a:stretch>
                      <a:fillRect/>
                    </a:stretch>
                  </p:blipFill>
                  <p:spPr>
                    <a:xfrm>
                      <a:off x="1506493" y="-2256489"/>
                      <a:ext cx="1615058" cy="1447200"/>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pic>
                  <p:nvPicPr>
                    <p:cNvPr id="67" name="Kép 66">
                      <a:extLst>
                        <a:ext uri="{FF2B5EF4-FFF2-40B4-BE49-F238E27FC236}">
                          <a16:creationId xmlns:a16="http://schemas.microsoft.com/office/drawing/2014/main" id="{DB9F2D75-C0B6-4A30-A0A0-AE550032252E}"/>
                        </a:ext>
                      </a:extLst>
                    </p:cNvPr>
                    <p:cNvPicPr>
                      <a:picLocks noChangeAspect="1"/>
                    </p:cNvPicPr>
                    <p:nvPr/>
                  </p:nvPicPr>
                  <p:blipFill>
                    <a:blip r:embed="rId8"/>
                    <a:stretch>
                      <a:fillRect/>
                    </a:stretch>
                  </p:blipFill>
                  <p:spPr>
                    <a:xfrm>
                      <a:off x="-1148078" y="-2256489"/>
                      <a:ext cx="2620988" cy="1447200"/>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pic>
                  <p:nvPicPr>
                    <p:cNvPr id="68" name="Kép 67">
                      <a:extLst>
                        <a:ext uri="{FF2B5EF4-FFF2-40B4-BE49-F238E27FC236}">
                          <a16:creationId xmlns:a16="http://schemas.microsoft.com/office/drawing/2014/main" id="{2B1643FF-E980-405E-AB55-BE904D64C6EB}"/>
                        </a:ext>
                      </a:extLst>
                    </p:cNvPr>
                    <p:cNvPicPr>
                      <a:picLocks noChangeAspect="1"/>
                    </p:cNvPicPr>
                    <p:nvPr/>
                  </p:nvPicPr>
                  <p:blipFill>
                    <a:blip r:embed="rId9"/>
                    <a:stretch>
                      <a:fillRect/>
                    </a:stretch>
                  </p:blipFill>
                  <p:spPr>
                    <a:xfrm>
                      <a:off x="-2875989" y="-2256489"/>
                      <a:ext cx="1694328" cy="1447798"/>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grpSp>
            </p:grpSp>
            <p:grpSp>
              <p:nvGrpSpPr>
                <p:cNvPr id="61" name="Csoportba foglalás 60">
                  <a:extLst>
                    <a:ext uri="{FF2B5EF4-FFF2-40B4-BE49-F238E27FC236}">
                      <a16:creationId xmlns:a16="http://schemas.microsoft.com/office/drawing/2014/main" id="{4167F451-3C70-458E-A2FE-F14CAAB273CC}"/>
                    </a:ext>
                  </a:extLst>
                </p:cNvPr>
                <p:cNvGrpSpPr/>
                <p:nvPr/>
              </p:nvGrpSpPr>
              <p:grpSpPr>
                <a:xfrm>
                  <a:off x="-2883249" y="-225256"/>
                  <a:ext cx="6004800" cy="1660498"/>
                  <a:chOff x="2970692" y="3762537"/>
                  <a:chExt cx="5322120" cy="1660498"/>
                </a:xfrm>
              </p:grpSpPr>
              <p:pic>
                <p:nvPicPr>
                  <p:cNvPr id="62" name="Kép 61">
                    <a:extLst>
                      <a:ext uri="{FF2B5EF4-FFF2-40B4-BE49-F238E27FC236}">
                        <a16:creationId xmlns:a16="http://schemas.microsoft.com/office/drawing/2014/main" id="{79ECFCF5-828D-45A7-800D-9CCF9D3F6728}"/>
                      </a:ext>
                    </a:extLst>
                  </p:cNvPr>
                  <p:cNvPicPr>
                    <a:picLocks noChangeAspect="1"/>
                  </p:cNvPicPr>
                  <p:nvPr/>
                </p:nvPicPr>
                <p:blipFill>
                  <a:blip r:embed="rId10"/>
                  <a:stretch>
                    <a:fillRect/>
                  </a:stretch>
                </p:blipFill>
                <p:spPr>
                  <a:xfrm>
                    <a:off x="2970692" y="3762537"/>
                    <a:ext cx="2868133" cy="1660498"/>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pic>
                <p:nvPicPr>
                  <p:cNvPr id="63" name="Kép 62">
                    <a:extLst>
                      <a:ext uri="{FF2B5EF4-FFF2-40B4-BE49-F238E27FC236}">
                        <a16:creationId xmlns:a16="http://schemas.microsoft.com/office/drawing/2014/main" id="{506D41D1-EE79-41A6-A3D4-76F21C365386}"/>
                      </a:ext>
                    </a:extLst>
                  </p:cNvPr>
                  <p:cNvPicPr>
                    <a:picLocks noChangeAspect="1"/>
                  </p:cNvPicPr>
                  <p:nvPr/>
                </p:nvPicPr>
                <p:blipFill>
                  <a:blip r:embed="rId11"/>
                  <a:stretch>
                    <a:fillRect/>
                  </a:stretch>
                </p:blipFill>
                <p:spPr>
                  <a:xfrm>
                    <a:off x="5873460" y="3763435"/>
                    <a:ext cx="2419352" cy="1659600"/>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grpSp>
          </p:grpSp>
        </p:grpSp>
      </p:grpSp>
    </p:spTree>
    <p:extLst>
      <p:ext uri="{BB962C8B-B14F-4D97-AF65-F5344CB8AC3E}">
        <p14:creationId xmlns:p14="http://schemas.microsoft.com/office/powerpoint/2010/main" val="27382801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6042BB00-B316-4BBA-AE77-4FBF1E67B21E}"/>
              </a:ext>
            </a:extLst>
          </p:cNvPr>
          <p:cNvPicPr>
            <a:picLocks noChangeAspect="1"/>
          </p:cNvPicPr>
          <p:nvPr/>
        </p:nvPicPr>
        <p:blipFill rotWithShape="1">
          <a:blip r:embed="rId3"/>
          <a:srcRect r="7293"/>
          <a:stretch/>
        </p:blipFill>
        <p:spPr>
          <a:xfrm>
            <a:off x="4825025" y="803570"/>
            <a:ext cx="3713145" cy="1983993"/>
          </a:xfrm>
          <a:prstGeom prst="rect">
            <a:avLst/>
          </a:prstGeom>
        </p:spPr>
      </p:pic>
      <p:sp>
        <p:nvSpPr>
          <p:cNvPr id="3" name="Cím 2">
            <a:extLst>
              <a:ext uri="{FF2B5EF4-FFF2-40B4-BE49-F238E27FC236}">
                <a16:creationId xmlns:a16="http://schemas.microsoft.com/office/drawing/2014/main" id="{AE85A9D8-720D-4C93-8320-3FD42BE1160B}"/>
              </a:ext>
            </a:extLst>
          </p:cNvPr>
          <p:cNvSpPr>
            <a:spLocks noGrp="1"/>
          </p:cNvSpPr>
          <p:nvPr>
            <p:ph type="title"/>
          </p:nvPr>
        </p:nvSpPr>
        <p:spPr/>
        <p:txBody>
          <a:bodyPr/>
          <a:lstStyle/>
          <a:p>
            <a:r>
              <a:rPr lang="hu-HU" sz="2800" dirty="0"/>
              <a:t>Vezetői központ</a:t>
            </a:r>
            <a:endParaRPr lang="hu-HU" dirty="0"/>
          </a:p>
        </p:txBody>
      </p:sp>
      <p:sp>
        <p:nvSpPr>
          <p:cNvPr id="4" name="Alcím 3">
            <a:extLst>
              <a:ext uri="{FF2B5EF4-FFF2-40B4-BE49-F238E27FC236}">
                <a16:creationId xmlns:a16="http://schemas.microsoft.com/office/drawing/2014/main" id="{3CC9EF08-E1FE-4FBA-9E81-D602A05DBF74}"/>
              </a:ext>
            </a:extLst>
          </p:cNvPr>
          <p:cNvSpPr>
            <a:spLocks noGrp="1"/>
          </p:cNvSpPr>
          <p:nvPr>
            <p:ph type="subTitle" idx="1"/>
          </p:nvPr>
        </p:nvSpPr>
        <p:spPr>
          <a:xfrm>
            <a:off x="233362" y="1638413"/>
            <a:ext cx="6110288" cy="2298300"/>
          </a:xfrm>
        </p:spPr>
        <p:txBody>
          <a:bodyPr/>
          <a:lstStyle/>
          <a:p>
            <a:pPr>
              <a:spcBef>
                <a:spcPts val="300"/>
              </a:spcBef>
            </a:pPr>
            <a:r>
              <a:rPr lang="hu-HU" sz="1800" dirty="0">
                <a:latin typeface="Prompt" panose="00000500000000000000" pitchFamily="2" charset="-34"/>
                <a:cs typeface="Prompt" panose="00000500000000000000" pitchFamily="2" charset="-34"/>
              </a:rPr>
              <a:t>Vállalat </a:t>
            </a:r>
            <a:r>
              <a:rPr lang="hu-HU" sz="1800" b="1" dirty="0">
                <a:solidFill>
                  <a:schemeClr val="accent2">
                    <a:lumMod val="50000"/>
                    <a:lumOff val="50000"/>
                  </a:schemeClr>
                </a:solidFill>
                <a:latin typeface="Prompt" panose="00000500000000000000" pitchFamily="2" charset="-34"/>
                <a:cs typeface="Prompt" panose="00000500000000000000" pitchFamily="2" charset="-34"/>
              </a:rPr>
              <a:t>irányítási</a:t>
            </a:r>
            <a:r>
              <a:rPr lang="hu-HU" sz="1800" dirty="0">
                <a:latin typeface="Prompt" panose="00000500000000000000" pitchFamily="2" charset="-34"/>
                <a:cs typeface="Prompt" panose="00000500000000000000" pitchFamily="2" charset="-34"/>
              </a:rPr>
              <a:t> és </a:t>
            </a:r>
            <a:r>
              <a:rPr lang="hu-HU" sz="1800" b="1" dirty="0">
                <a:solidFill>
                  <a:schemeClr val="accent2">
                    <a:lumMod val="50000"/>
                    <a:lumOff val="50000"/>
                  </a:schemeClr>
                </a:solidFill>
                <a:latin typeface="Prompt" panose="00000500000000000000" pitchFamily="2" charset="-34"/>
                <a:cs typeface="Prompt" panose="00000500000000000000" pitchFamily="2" charset="-34"/>
              </a:rPr>
              <a:t>döntési</a:t>
            </a:r>
            <a:r>
              <a:rPr lang="hu-HU" sz="1800" dirty="0">
                <a:latin typeface="Prompt" panose="00000500000000000000" pitchFamily="2" charset="-34"/>
                <a:cs typeface="Prompt" panose="00000500000000000000" pitchFamily="2" charset="-34"/>
              </a:rPr>
              <a:t> központja</a:t>
            </a:r>
          </a:p>
          <a:p>
            <a:pPr>
              <a:spcBef>
                <a:spcPts val="300"/>
              </a:spcBef>
            </a:pPr>
            <a:r>
              <a:rPr lang="hu-HU" sz="1800" dirty="0">
                <a:latin typeface="Prompt" panose="00000500000000000000" pitchFamily="2" charset="-34"/>
                <a:cs typeface="Prompt" panose="00000500000000000000" pitchFamily="2" charset="-34"/>
              </a:rPr>
              <a:t>SZEGED-Router biztosít </a:t>
            </a:r>
            <a:r>
              <a:rPr lang="hu-HU" sz="1800" b="1" dirty="0">
                <a:solidFill>
                  <a:schemeClr val="accent2">
                    <a:lumMod val="50000"/>
                    <a:lumOff val="50000"/>
                  </a:schemeClr>
                </a:solidFill>
                <a:latin typeface="Prompt" panose="00000500000000000000" pitchFamily="2" charset="-34"/>
                <a:cs typeface="Prompt" panose="00000500000000000000" pitchFamily="2" charset="-34"/>
              </a:rPr>
              <a:t>hálózati</a:t>
            </a:r>
            <a:r>
              <a:rPr lang="hu-HU" sz="1800" dirty="0">
                <a:latin typeface="Prompt" panose="00000500000000000000" pitchFamily="2" charset="-34"/>
                <a:cs typeface="Prompt" panose="00000500000000000000" pitchFamily="2" charset="-34"/>
              </a:rPr>
              <a:t> </a:t>
            </a:r>
            <a:r>
              <a:rPr lang="hu-HU" sz="1800" b="1" dirty="0">
                <a:solidFill>
                  <a:schemeClr val="accent2">
                    <a:lumMod val="50000"/>
                    <a:lumOff val="50000"/>
                  </a:schemeClr>
                </a:solidFill>
                <a:latin typeface="Prompt" panose="00000500000000000000" pitchFamily="2" charset="-34"/>
                <a:cs typeface="Prompt" panose="00000500000000000000" pitchFamily="2" charset="-34"/>
              </a:rPr>
              <a:t>kapcsolat</a:t>
            </a:r>
            <a:r>
              <a:rPr lang="hu-HU" sz="1800" dirty="0">
                <a:latin typeface="Prompt" panose="00000500000000000000" pitchFamily="2" charset="-34"/>
                <a:cs typeface="Prompt" panose="00000500000000000000" pitchFamily="2" charset="-34"/>
              </a:rPr>
              <a:t>ot</a:t>
            </a:r>
          </a:p>
          <a:p>
            <a:pPr>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Két</a:t>
            </a:r>
            <a:r>
              <a:rPr lang="hu-HU" sz="1800" dirty="0">
                <a:latin typeface="Prompt" panose="00000500000000000000" pitchFamily="2" charset="-34"/>
                <a:cs typeface="Prompt" panose="00000500000000000000" pitchFamily="2" charset="-34"/>
              </a:rPr>
              <a:t> </a:t>
            </a:r>
            <a:r>
              <a:rPr lang="hu-HU" sz="1800" b="1" dirty="0">
                <a:solidFill>
                  <a:schemeClr val="accent2">
                    <a:lumMod val="50000"/>
                    <a:lumOff val="50000"/>
                  </a:schemeClr>
                </a:solidFill>
                <a:latin typeface="Prompt" panose="00000500000000000000" pitchFamily="2" charset="-34"/>
                <a:cs typeface="Prompt" panose="00000500000000000000" pitchFamily="2" charset="-34"/>
              </a:rPr>
              <a:t>szektoros</a:t>
            </a:r>
            <a:r>
              <a:rPr lang="hu-HU" sz="1800" dirty="0">
                <a:latin typeface="Prompt" panose="00000500000000000000" pitchFamily="2" charset="-34"/>
                <a:cs typeface="Prompt" panose="00000500000000000000" pitchFamily="2" charset="-34"/>
              </a:rPr>
              <a:t> topológia</a:t>
            </a:r>
          </a:p>
          <a:p>
            <a:pPr marL="684000" lvl="1" algn="l">
              <a:spcBef>
                <a:spcPts val="300"/>
              </a:spcBef>
            </a:pPr>
            <a:r>
              <a:rPr lang="hu-HU" sz="1800" dirty="0">
                <a:latin typeface="Prompt" panose="00000500000000000000" pitchFamily="2" charset="-34"/>
                <a:cs typeface="Prompt" panose="00000500000000000000" pitchFamily="2" charset="-34"/>
              </a:rPr>
              <a:t>VLAN alapú szegmentálás</a:t>
            </a:r>
          </a:p>
          <a:p>
            <a:pPr>
              <a:spcBef>
                <a:spcPts val="300"/>
              </a:spcBef>
            </a:pPr>
            <a:r>
              <a:rPr lang="hu-HU" sz="1800" dirty="0">
                <a:latin typeface="Prompt" panose="00000500000000000000" pitchFamily="2" charset="-34"/>
                <a:cs typeface="Prompt" panose="00000500000000000000" pitchFamily="2" charset="-34"/>
              </a:rPr>
              <a:t>Ether-Channel összeköttetés kapcsolók között</a:t>
            </a:r>
          </a:p>
          <a:p>
            <a:pPr marL="684000" lvl="1" algn="l">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Redundancia</a:t>
            </a:r>
            <a:r>
              <a:rPr lang="hu-HU" sz="1800" dirty="0">
                <a:latin typeface="Prompt" panose="00000500000000000000" pitchFamily="2" charset="-34"/>
                <a:cs typeface="Prompt" panose="00000500000000000000" pitchFamily="2" charset="-34"/>
              </a:rPr>
              <a:t> és</a:t>
            </a:r>
            <a:r>
              <a:rPr lang="hu-HU" sz="1800" b="1" dirty="0">
                <a:solidFill>
                  <a:schemeClr val="accent2">
                    <a:lumMod val="50000"/>
                    <a:lumOff val="50000"/>
                  </a:schemeClr>
                </a:solidFill>
                <a:latin typeface="Prompt" panose="00000500000000000000" pitchFamily="2" charset="-34"/>
                <a:cs typeface="Prompt" panose="00000500000000000000" pitchFamily="2" charset="-34"/>
              </a:rPr>
              <a:t> sávszélesség</a:t>
            </a:r>
            <a:r>
              <a:rPr lang="hu-HU" sz="1800" dirty="0">
                <a:latin typeface="Prompt" panose="00000500000000000000" pitchFamily="2" charset="-34"/>
                <a:cs typeface="Prompt" panose="00000500000000000000" pitchFamily="2" charset="-34"/>
              </a:rPr>
              <a:t> növelés</a:t>
            </a:r>
          </a:p>
          <a:p>
            <a:pPr marL="684000" lvl="1" algn="l">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LACP </a:t>
            </a:r>
            <a:r>
              <a:rPr lang="hu-HU" sz="1800" dirty="0">
                <a:latin typeface="Prompt" panose="00000500000000000000" pitchFamily="2" charset="-34"/>
                <a:cs typeface="Prompt" panose="00000500000000000000" pitchFamily="2" charset="-34"/>
              </a:rPr>
              <a:t>protokoll aktív mód használata</a:t>
            </a:r>
          </a:p>
          <a:p>
            <a:endParaRPr lang="hu-HU" dirty="0"/>
          </a:p>
        </p:txBody>
      </p:sp>
      <p:pic>
        <p:nvPicPr>
          <p:cNvPr id="6" name="Kép 5">
            <a:extLst>
              <a:ext uri="{FF2B5EF4-FFF2-40B4-BE49-F238E27FC236}">
                <a16:creationId xmlns:a16="http://schemas.microsoft.com/office/drawing/2014/main" id="{2DC3F7BF-0767-4349-973C-F21B9FE8B56C}"/>
              </a:ext>
            </a:extLst>
          </p:cNvPr>
          <p:cNvPicPr>
            <a:picLocks noChangeAspect="1"/>
          </p:cNvPicPr>
          <p:nvPr/>
        </p:nvPicPr>
        <p:blipFill>
          <a:blip r:embed="rId4"/>
          <a:stretch>
            <a:fillRect/>
          </a:stretch>
        </p:blipFill>
        <p:spPr>
          <a:xfrm>
            <a:off x="2984505" y="4101979"/>
            <a:ext cx="2865064" cy="832308"/>
          </a:xfrm>
          <a:prstGeom prst="rect">
            <a:avLst/>
          </a:prstGeom>
        </p:spPr>
      </p:pic>
    </p:spTree>
    <p:extLst>
      <p:ext uri="{BB962C8B-B14F-4D97-AF65-F5344CB8AC3E}">
        <p14:creationId xmlns:p14="http://schemas.microsoft.com/office/powerpoint/2010/main" val="2772452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a:extLst>
              <a:ext uri="{FF2B5EF4-FFF2-40B4-BE49-F238E27FC236}">
                <a16:creationId xmlns:a16="http://schemas.microsoft.com/office/drawing/2014/main" id="{257EB1AA-9E7E-4F78-95B5-A304B5112F72}"/>
              </a:ext>
            </a:extLst>
          </p:cNvPr>
          <p:cNvSpPr>
            <a:spLocks noGrp="1"/>
          </p:cNvSpPr>
          <p:nvPr>
            <p:ph type="title"/>
          </p:nvPr>
        </p:nvSpPr>
        <p:spPr/>
        <p:txBody>
          <a:bodyPr/>
          <a:lstStyle/>
          <a:p>
            <a:r>
              <a:rPr lang="hu-HU" sz="2800" dirty="0"/>
              <a:t>Hálózati megvalósítás</a:t>
            </a:r>
            <a:endParaRPr lang="hu-HU" dirty="0"/>
          </a:p>
        </p:txBody>
      </p:sp>
      <p:sp>
        <p:nvSpPr>
          <p:cNvPr id="4" name="Alcím 3">
            <a:extLst>
              <a:ext uri="{FF2B5EF4-FFF2-40B4-BE49-F238E27FC236}">
                <a16:creationId xmlns:a16="http://schemas.microsoft.com/office/drawing/2014/main" id="{D9DB9CF0-F526-46BB-B4DC-AEC4B428FF99}"/>
              </a:ext>
            </a:extLst>
          </p:cNvPr>
          <p:cNvSpPr>
            <a:spLocks noGrp="1"/>
          </p:cNvSpPr>
          <p:nvPr>
            <p:ph type="subTitle" idx="1"/>
          </p:nvPr>
        </p:nvSpPr>
        <p:spPr/>
        <p:txBody>
          <a:bodyPr/>
          <a:lstStyle/>
          <a:p>
            <a:pPr>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VLAN</a:t>
            </a:r>
            <a:r>
              <a:rPr lang="hu-HU" sz="1800" dirty="0">
                <a:latin typeface="Prompt" panose="00000500000000000000" pitchFamily="2" charset="-34"/>
                <a:cs typeface="Prompt" panose="00000500000000000000" pitchFamily="2" charset="-34"/>
              </a:rPr>
              <a:t> szegmentálás kezelhetőségért</a:t>
            </a:r>
          </a:p>
          <a:p>
            <a:pPr marL="684000" lvl="1" algn="l">
              <a:spcBef>
                <a:spcPts val="300"/>
              </a:spcBef>
            </a:pPr>
            <a:r>
              <a:rPr lang="hu-HU" sz="1800" dirty="0">
                <a:latin typeface="Prompt" panose="00000500000000000000" pitchFamily="2" charset="-34"/>
                <a:cs typeface="Prompt" panose="00000500000000000000" pitchFamily="2" charset="-34"/>
              </a:rPr>
              <a:t>Router-</a:t>
            </a:r>
            <a:r>
              <a:rPr lang="hu-HU" sz="1800" dirty="0" err="1">
                <a:latin typeface="Prompt" panose="00000500000000000000" pitchFamily="2" charset="-34"/>
                <a:cs typeface="Prompt" panose="00000500000000000000" pitchFamily="2" charset="-34"/>
              </a:rPr>
              <a:t>on</a:t>
            </a:r>
            <a:r>
              <a:rPr lang="hu-HU" sz="1800" dirty="0">
                <a:latin typeface="Prompt" panose="00000500000000000000" pitchFamily="2" charset="-34"/>
                <a:cs typeface="Prompt" panose="00000500000000000000" pitchFamily="2" charset="-34"/>
              </a:rPr>
              <a:t>-a-</a:t>
            </a:r>
            <a:r>
              <a:rPr lang="hu-HU" sz="1800" dirty="0" err="1">
                <a:latin typeface="Prompt" panose="00000500000000000000" pitchFamily="2" charset="-34"/>
                <a:cs typeface="Prompt" panose="00000500000000000000" pitchFamily="2" charset="-34"/>
              </a:rPr>
              <a:t>stick</a:t>
            </a:r>
            <a:r>
              <a:rPr lang="hu-HU" sz="1800" dirty="0">
                <a:latin typeface="Prompt" panose="00000500000000000000" pitchFamily="2" charset="-34"/>
                <a:cs typeface="Prompt" panose="00000500000000000000" pitchFamily="2" charset="-34"/>
              </a:rPr>
              <a:t> forgalomirányításhoz</a:t>
            </a:r>
          </a:p>
          <a:p>
            <a:pPr>
              <a:spcBef>
                <a:spcPts val="300"/>
              </a:spcBef>
            </a:pPr>
            <a:r>
              <a:rPr lang="hu-HU" sz="1800" dirty="0">
                <a:latin typeface="Prompt" panose="00000500000000000000" pitchFamily="2" charset="-34"/>
                <a:cs typeface="Prompt" panose="00000500000000000000" pitchFamily="2" charset="-34"/>
              </a:rPr>
              <a:t>Szektoronként </a:t>
            </a:r>
            <a:r>
              <a:rPr lang="hu-HU" sz="1800" b="1" dirty="0">
                <a:solidFill>
                  <a:schemeClr val="accent2">
                    <a:lumMod val="50000"/>
                    <a:lumOff val="50000"/>
                  </a:schemeClr>
                </a:solidFill>
                <a:latin typeface="Prompt" panose="00000500000000000000" pitchFamily="2" charset="-34"/>
                <a:cs typeface="Prompt" panose="00000500000000000000" pitchFamily="2" charset="-34"/>
              </a:rPr>
              <a:t>egy-egy</a:t>
            </a:r>
            <a:r>
              <a:rPr lang="hu-HU" sz="1800" dirty="0">
                <a:latin typeface="Prompt" panose="00000500000000000000" pitchFamily="2" charset="-34"/>
                <a:cs typeface="Prompt" panose="00000500000000000000" pitchFamily="2" charset="-34"/>
              </a:rPr>
              <a:t> adminisztrátor</a:t>
            </a:r>
          </a:p>
          <a:p>
            <a:pPr>
              <a:spcBef>
                <a:spcPts val="300"/>
              </a:spcBef>
            </a:pPr>
            <a:r>
              <a:rPr lang="hu-HU" sz="1800" dirty="0">
                <a:latin typeface="Prompt" panose="00000500000000000000" pitchFamily="2" charset="-34"/>
                <a:cs typeface="Prompt" panose="00000500000000000000" pitchFamily="2" charset="-34"/>
              </a:rPr>
              <a:t>🅱️ szektorban </a:t>
            </a:r>
            <a:r>
              <a:rPr lang="hu-HU" sz="1800" b="1" dirty="0">
                <a:solidFill>
                  <a:schemeClr val="accent2">
                    <a:lumMod val="50000"/>
                    <a:lumOff val="50000"/>
                  </a:schemeClr>
                </a:solidFill>
                <a:latin typeface="Prompt" panose="00000500000000000000" pitchFamily="2" charset="-34"/>
                <a:cs typeface="Prompt" panose="00000500000000000000" pitchFamily="2" charset="-34"/>
              </a:rPr>
              <a:t>IPv6 dinamikus </a:t>
            </a:r>
            <a:r>
              <a:rPr lang="hu-HU" sz="1800" dirty="0">
                <a:latin typeface="Prompt" panose="00000500000000000000" pitchFamily="2" charset="-34"/>
                <a:cs typeface="Prompt" panose="00000500000000000000" pitchFamily="2" charset="-34"/>
              </a:rPr>
              <a:t>címzés</a:t>
            </a:r>
          </a:p>
          <a:p>
            <a:pPr>
              <a:spcBef>
                <a:spcPts val="300"/>
              </a:spcBef>
            </a:pPr>
            <a:r>
              <a:rPr lang="hu-HU" sz="1800" dirty="0">
                <a:latin typeface="Prompt" panose="00000500000000000000" pitchFamily="2" charset="-34"/>
                <a:cs typeface="Prompt" panose="00000500000000000000" pitchFamily="2" charset="-34"/>
              </a:rPr>
              <a:t>VPN kapcsolat Debrecennel</a:t>
            </a:r>
          </a:p>
          <a:p>
            <a:pPr marL="684000" lvl="1" algn="l">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Titkosított</a:t>
            </a:r>
            <a:r>
              <a:rPr lang="hu-HU" sz="1800" dirty="0">
                <a:latin typeface="Prompt" panose="00000500000000000000" pitchFamily="2" charset="-34"/>
                <a:cs typeface="Prompt" panose="00000500000000000000" pitchFamily="2" charset="-34"/>
              </a:rPr>
              <a:t> és </a:t>
            </a:r>
            <a:r>
              <a:rPr lang="hu-HU" sz="1800" b="1" dirty="0">
                <a:solidFill>
                  <a:schemeClr val="accent2">
                    <a:lumMod val="50000"/>
                    <a:lumOff val="50000"/>
                  </a:schemeClr>
                </a:solidFill>
                <a:latin typeface="Prompt" panose="00000500000000000000" pitchFamily="2" charset="-34"/>
                <a:cs typeface="Prompt" panose="00000500000000000000" pitchFamily="2" charset="-34"/>
              </a:rPr>
              <a:t>biztonságos</a:t>
            </a:r>
            <a:r>
              <a:rPr lang="hu-HU" sz="1800" dirty="0">
                <a:latin typeface="Prompt" panose="00000500000000000000" pitchFamily="2" charset="-34"/>
                <a:cs typeface="Prompt" panose="00000500000000000000" pitchFamily="2" charset="-34"/>
              </a:rPr>
              <a:t> adatcsere</a:t>
            </a:r>
          </a:p>
          <a:p>
            <a:endParaRPr lang="hu-HU" dirty="0"/>
          </a:p>
        </p:txBody>
      </p:sp>
      <p:pic>
        <p:nvPicPr>
          <p:cNvPr id="13" name="Kép 12">
            <a:extLst>
              <a:ext uri="{FF2B5EF4-FFF2-40B4-BE49-F238E27FC236}">
                <a16:creationId xmlns:a16="http://schemas.microsoft.com/office/drawing/2014/main" id="{244BF7BB-F68D-413F-BE0E-98B8E03E8136}"/>
              </a:ext>
            </a:extLst>
          </p:cNvPr>
          <p:cNvPicPr>
            <a:picLocks noChangeAspect="1"/>
          </p:cNvPicPr>
          <p:nvPr/>
        </p:nvPicPr>
        <p:blipFill>
          <a:blip r:embed="rId3"/>
          <a:stretch>
            <a:fillRect/>
          </a:stretch>
        </p:blipFill>
        <p:spPr>
          <a:xfrm>
            <a:off x="1740661" y="4033837"/>
            <a:ext cx="2315252" cy="737250"/>
          </a:xfrm>
          <a:prstGeom prst="rect">
            <a:avLst/>
          </a:prstGeom>
        </p:spPr>
      </p:pic>
      <p:sp>
        <p:nvSpPr>
          <p:cNvPr id="14" name="Téglalap: lekerekített 13">
            <a:extLst>
              <a:ext uri="{FF2B5EF4-FFF2-40B4-BE49-F238E27FC236}">
                <a16:creationId xmlns:a16="http://schemas.microsoft.com/office/drawing/2014/main" id="{8B4805FD-CA40-4E1B-9878-A23BD18A351A}"/>
              </a:ext>
            </a:extLst>
          </p:cNvPr>
          <p:cNvSpPr/>
          <p:nvPr/>
        </p:nvSpPr>
        <p:spPr>
          <a:xfrm>
            <a:off x="5667374" y="1393031"/>
            <a:ext cx="2752725" cy="2357438"/>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hu-HU" sz="1100" dirty="0">
                <a:solidFill>
                  <a:srgbClr val="FFC000"/>
                </a:solidFill>
              </a:rPr>
              <a:t>Ipv6</a:t>
            </a:r>
            <a:r>
              <a:rPr lang="hu-HU" sz="1100" dirty="0"/>
              <a:t> </a:t>
            </a:r>
            <a:r>
              <a:rPr lang="hu-HU" sz="1100" dirty="0" err="1">
                <a:solidFill>
                  <a:schemeClr val="tx1">
                    <a:lumMod val="50000"/>
                    <a:lumOff val="50000"/>
                  </a:schemeClr>
                </a:solidFill>
              </a:rPr>
              <a:t>dhcp</a:t>
            </a:r>
            <a:r>
              <a:rPr lang="hu-HU" sz="1100" dirty="0">
                <a:solidFill>
                  <a:schemeClr val="tx1">
                    <a:lumMod val="50000"/>
                    <a:lumOff val="50000"/>
                  </a:schemeClr>
                </a:solidFill>
              </a:rPr>
              <a:t> </a:t>
            </a:r>
            <a:r>
              <a:rPr lang="hu-HU" sz="1100" dirty="0" err="1">
                <a:solidFill>
                  <a:schemeClr val="tx1">
                    <a:lumMod val="50000"/>
                    <a:lumOff val="50000"/>
                  </a:schemeClr>
                </a:solidFill>
              </a:rPr>
              <a:t>pool</a:t>
            </a:r>
            <a:r>
              <a:rPr lang="hu-HU" sz="1100" dirty="0">
                <a:solidFill>
                  <a:schemeClr val="tx1">
                    <a:lumMod val="50000"/>
                    <a:lumOff val="50000"/>
                  </a:schemeClr>
                </a:solidFill>
              </a:rPr>
              <a:t> </a:t>
            </a:r>
            <a:r>
              <a:rPr lang="hu-HU" sz="1100" i="1" dirty="0" err="1"/>
              <a:t>dhcp_pool_A</a:t>
            </a:r>
            <a:endParaRPr lang="hu-HU" sz="1100" i="1" dirty="0"/>
          </a:p>
          <a:p>
            <a:r>
              <a:rPr lang="hu-HU" sz="1100" dirty="0"/>
              <a:t>   </a:t>
            </a:r>
            <a:r>
              <a:rPr lang="hu-HU" sz="1100" dirty="0" err="1">
                <a:solidFill>
                  <a:srgbClr val="00B050"/>
                </a:solidFill>
              </a:rPr>
              <a:t>address</a:t>
            </a:r>
            <a:r>
              <a:rPr lang="hu-HU" sz="1100" dirty="0">
                <a:solidFill>
                  <a:srgbClr val="00B050"/>
                </a:solidFill>
              </a:rPr>
              <a:t> </a:t>
            </a:r>
            <a:r>
              <a:rPr lang="hu-HU" sz="1100" dirty="0" err="1">
                <a:solidFill>
                  <a:srgbClr val="00B050"/>
                </a:solidFill>
              </a:rPr>
              <a:t>prefiix</a:t>
            </a:r>
            <a:r>
              <a:rPr lang="hu-HU" sz="1100" dirty="0">
                <a:solidFill>
                  <a:srgbClr val="00B050"/>
                </a:solidFill>
              </a:rPr>
              <a:t> </a:t>
            </a:r>
            <a:r>
              <a:rPr lang="hu-HU" sz="1100" dirty="0"/>
              <a:t>2001:DB8:ACAD:A::/64</a:t>
            </a:r>
          </a:p>
          <a:p>
            <a:r>
              <a:rPr lang="hu-HU" sz="1100" dirty="0"/>
              <a:t>   </a:t>
            </a:r>
            <a:r>
              <a:rPr lang="hu-HU" sz="1100" dirty="0" err="1">
                <a:solidFill>
                  <a:srgbClr val="FF0000"/>
                </a:solidFill>
              </a:rPr>
              <a:t>domain-name</a:t>
            </a:r>
            <a:r>
              <a:rPr lang="hu-HU" sz="1100" dirty="0"/>
              <a:t> roadzo.szeged.hu</a:t>
            </a:r>
          </a:p>
          <a:p>
            <a:endParaRPr lang="hu-HU" sz="1100" dirty="0"/>
          </a:p>
          <a:p>
            <a:r>
              <a:rPr lang="hu-HU" sz="1100" dirty="0">
                <a:solidFill>
                  <a:srgbClr val="FFC000"/>
                </a:solidFill>
              </a:rPr>
              <a:t>Ipv6</a:t>
            </a:r>
            <a:r>
              <a:rPr lang="hu-HU" sz="1100" dirty="0"/>
              <a:t> </a:t>
            </a:r>
            <a:r>
              <a:rPr lang="hu-HU" sz="1100" dirty="0" err="1">
                <a:solidFill>
                  <a:schemeClr val="tx1">
                    <a:lumMod val="50000"/>
                    <a:lumOff val="50000"/>
                  </a:schemeClr>
                </a:solidFill>
              </a:rPr>
              <a:t>dhcp</a:t>
            </a:r>
            <a:r>
              <a:rPr lang="hu-HU" sz="1100" dirty="0">
                <a:solidFill>
                  <a:schemeClr val="tx1">
                    <a:lumMod val="50000"/>
                    <a:lumOff val="50000"/>
                  </a:schemeClr>
                </a:solidFill>
              </a:rPr>
              <a:t> </a:t>
            </a:r>
            <a:r>
              <a:rPr lang="hu-HU" sz="1100" dirty="0" err="1">
                <a:solidFill>
                  <a:schemeClr val="tx1">
                    <a:lumMod val="50000"/>
                    <a:lumOff val="50000"/>
                  </a:schemeClr>
                </a:solidFill>
              </a:rPr>
              <a:t>pool</a:t>
            </a:r>
            <a:r>
              <a:rPr lang="hu-HU" sz="1100" dirty="0">
                <a:solidFill>
                  <a:schemeClr val="tx1">
                    <a:lumMod val="50000"/>
                    <a:lumOff val="50000"/>
                  </a:schemeClr>
                </a:solidFill>
              </a:rPr>
              <a:t> </a:t>
            </a:r>
            <a:r>
              <a:rPr lang="hu-HU" sz="1100" i="1" dirty="0" err="1"/>
              <a:t>dhcp_pool_B</a:t>
            </a:r>
            <a:endParaRPr lang="hu-HU" sz="1100" i="1" dirty="0"/>
          </a:p>
          <a:p>
            <a:r>
              <a:rPr lang="hu-HU" sz="1100" dirty="0"/>
              <a:t>   </a:t>
            </a:r>
            <a:r>
              <a:rPr lang="hu-HU" sz="1100" dirty="0" err="1">
                <a:solidFill>
                  <a:srgbClr val="00B050"/>
                </a:solidFill>
              </a:rPr>
              <a:t>address</a:t>
            </a:r>
            <a:r>
              <a:rPr lang="hu-HU" sz="1100" dirty="0">
                <a:solidFill>
                  <a:srgbClr val="00B050"/>
                </a:solidFill>
              </a:rPr>
              <a:t> </a:t>
            </a:r>
            <a:r>
              <a:rPr lang="hu-HU" sz="1100" dirty="0" err="1">
                <a:solidFill>
                  <a:srgbClr val="00B050"/>
                </a:solidFill>
              </a:rPr>
              <a:t>prefiix</a:t>
            </a:r>
            <a:r>
              <a:rPr lang="hu-HU" sz="1100" dirty="0">
                <a:solidFill>
                  <a:srgbClr val="00B050"/>
                </a:solidFill>
              </a:rPr>
              <a:t> </a:t>
            </a:r>
            <a:r>
              <a:rPr lang="hu-HU" sz="1100" dirty="0"/>
              <a:t>2001:DB8:ACAD:B::/64</a:t>
            </a:r>
          </a:p>
          <a:p>
            <a:r>
              <a:rPr lang="hu-HU" sz="1100" dirty="0"/>
              <a:t>   </a:t>
            </a:r>
            <a:r>
              <a:rPr lang="hu-HU" sz="1100" dirty="0" err="1">
                <a:solidFill>
                  <a:srgbClr val="FF0000"/>
                </a:solidFill>
              </a:rPr>
              <a:t>domain-name</a:t>
            </a:r>
            <a:r>
              <a:rPr lang="hu-HU" sz="1100" dirty="0">
                <a:solidFill>
                  <a:srgbClr val="FF0000"/>
                </a:solidFill>
              </a:rPr>
              <a:t> </a:t>
            </a:r>
            <a:r>
              <a:rPr lang="hu-HU" sz="1100" dirty="0"/>
              <a:t>roadzo.szeged.hu</a:t>
            </a:r>
          </a:p>
          <a:p>
            <a:endParaRPr lang="hu-HU" sz="1100" dirty="0"/>
          </a:p>
          <a:p>
            <a:r>
              <a:rPr lang="hu-HU" sz="1100" dirty="0"/>
              <a:t>GigabitEthernet0/0	</a:t>
            </a:r>
            <a:r>
              <a:rPr lang="hu-HU" sz="1100" dirty="0" err="1"/>
              <a:t>unassigned</a:t>
            </a:r>
            <a:endParaRPr lang="hu-HU" sz="1100" dirty="0"/>
          </a:p>
          <a:p>
            <a:r>
              <a:rPr lang="hu-HU" sz="1100" dirty="0"/>
              <a:t>GigabitEthernet0/0.</a:t>
            </a:r>
            <a:r>
              <a:rPr lang="hu-HU" sz="1100" dirty="0">
                <a:solidFill>
                  <a:srgbClr val="00B0F0"/>
                </a:solidFill>
              </a:rPr>
              <a:t>10	172.16.10.1</a:t>
            </a:r>
          </a:p>
          <a:p>
            <a:r>
              <a:rPr lang="hu-HU" sz="1100" dirty="0"/>
              <a:t>GigabitEthernet0/0.</a:t>
            </a:r>
            <a:r>
              <a:rPr lang="hu-HU" sz="1100" dirty="0">
                <a:solidFill>
                  <a:srgbClr val="FFC000"/>
                </a:solidFill>
              </a:rPr>
              <a:t>20	172.16.20.1</a:t>
            </a:r>
          </a:p>
          <a:p>
            <a:r>
              <a:rPr lang="hu-HU" sz="1100" dirty="0"/>
              <a:t>GigabitEthernet0/0.</a:t>
            </a:r>
            <a:r>
              <a:rPr lang="hu-HU" sz="1100" dirty="0">
                <a:solidFill>
                  <a:srgbClr val="FF0000"/>
                </a:solidFill>
              </a:rPr>
              <a:t>90	172.16.90.1</a:t>
            </a:r>
          </a:p>
          <a:p>
            <a:r>
              <a:rPr lang="hu-HU" sz="1100" dirty="0"/>
              <a:t>GigabitEthernet0/0.150	</a:t>
            </a:r>
            <a:r>
              <a:rPr lang="hu-HU" sz="1100" dirty="0" err="1"/>
              <a:t>unassigned</a:t>
            </a:r>
            <a:endParaRPr lang="hu-HU" sz="1100" dirty="0"/>
          </a:p>
        </p:txBody>
      </p:sp>
    </p:spTree>
    <p:extLst>
      <p:ext uri="{BB962C8B-B14F-4D97-AF65-F5344CB8AC3E}">
        <p14:creationId xmlns:p14="http://schemas.microsoft.com/office/powerpoint/2010/main" val="36362394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CBF583A-D547-45B1-A863-2B3250F790A5}"/>
              </a:ext>
            </a:extLst>
          </p:cNvPr>
          <p:cNvSpPr>
            <a:spLocks noGrp="1"/>
          </p:cNvSpPr>
          <p:nvPr>
            <p:ph type="title"/>
          </p:nvPr>
        </p:nvSpPr>
        <p:spPr/>
        <p:txBody>
          <a:bodyPr/>
          <a:lstStyle/>
          <a:p>
            <a:endParaRPr lang="hu-HU" dirty="0"/>
          </a:p>
        </p:txBody>
      </p:sp>
      <p:sp>
        <p:nvSpPr>
          <p:cNvPr id="3" name="Cím 2">
            <a:extLst>
              <a:ext uri="{FF2B5EF4-FFF2-40B4-BE49-F238E27FC236}">
                <a16:creationId xmlns:a16="http://schemas.microsoft.com/office/drawing/2014/main" id="{EB8A6AB9-714E-4087-A33E-1C30905E1E1B}"/>
              </a:ext>
            </a:extLst>
          </p:cNvPr>
          <p:cNvSpPr>
            <a:spLocks noGrp="1"/>
          </p:cNvSpPr>
          <p:nvPr>
            <p:ph type="title" idx="2"/>
          </p:nvPr>
        </p:nvSpPr>
        <p:spPr/>
        <p:txBody>
          <a:bodyPr/>
          <a:lstStyle/>
          <a:p>
            <a:endParaRPr lang="hu-HU" dirty="0"/>
          </a:p>
        </p:txBody>
      </p:sp>
      <p:sp>
        <p:nvSpPr>
          <p:cNvPr id="4" name="Kép helye 3">
            <a:extLst>
              <a:ext uri="{FF2B5EF4-FFF2-40B4-BE49-F238E27FC236}">
                <a16:creationId xmlns:a16="http://schemas.microsoft.com/office/drawing/2014/main" id="{9AD521EB-BB7D-4D1B-9CAF-BD4712BE842C}"/>
              </a:ext>
            </a:extLst>
          </p:cNvPr>
          <p:cNvSpPr>
            <a:spLocks noGrp="1"/>
          </p:cNvSpPr>
          <p:nvPr>
            <p:ph type="pic" idx="3"/>
          </p:nvPr>
        </p:nvSpPr>
        <p:spPr/>
      </p:sp>
      <p:pic>
        <p:nvPicPr>
          <p:cNvPr id="8" name="Kép 7">
            <a:extLst>
              <a:ext uri="{FF2B5EF4-FFF2-40B4-BE49-F238E27FC236}">
                <a16:creationId xmlns:a16="http://schemas.microsoft.com/office/drawing/2014/main" id="{D57B2D56-1E92-45EF-BBFD-3C9F4E92EA61}"/>
              </a:ext>
            </a:extLst>
          </p:cNvPr>
          <p:cNvPicPr>
            <a:picLocks noChangeAspect="1"/>
          </p:cNvPicPr>
          <p:nvPr/>
        </p:nvPicPr>
        <p:blipFill rotWithShape="1">
          <a:blip r:embed="rId2"/>
          <a:srcRect t="7796" b="7796"/>
          <a:stretch/>
        </p:blipFill>
        <p:spPr>
          <a:xfrm>
            <a:off x="0" y="0"/>
            <a:ext cx="9144000" cy="5143500"/>
          </a:xfrm>
          <a:prstGeom prst="rect">
            <a:avLst/>
          </a:prstGeom>
        </p:spPr>
      </p:pic>
    </p:spTree>
    <p:extLst>
      <p:ext uri="{BB962C8B-B14F-4D97-AF65-F5344CB8AC3E}">
        <p14:creationId xmlns:p14="http://schemas.microsoft.com/office/powerpoint/2010/main" val="40649340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1"/>
        <p:cNvGrpSpPr/>
        <p:nvPr/>
      </p:nvGrpSpPr>
      <p:grpSpPr>
        <a:xfrm>
          <a:off x="0" y="0"/>
          <a:ext cx="0" cy="0"/>
          <a:chOff x="0" y="0"/>
          <a:chExt cx="0" cy="0"/>
        </a:xfrm>
      </p:grpSpPr>
      <p:grpSp>
        <p:nvGrpSpPr>
          <p:cNvPr id="292" name="Google Shape;292;p35"/>
          <p:cNvGrpSpPr/>
          <p:nvPr/>
        </p:nvGrpSpPr>
        <p:grpSpPr>
          <a:xfrm>
            <a:off x="9043690" y="2150"/>
            <a:ext cx="100512" cy="5139225"/>
            <a:chOff x="7468800" y="0"/>
            <a:chExt cx="1675200" cy="5139225"/>
          </a:xfrm>
        </p:grpSpPr>
        <p:grpSp>
          <p:nvGrpSpPr>
            <p:cNvPr id="293" name="Google Shape;293;p35"/>
            <p:cNvGrpSpPr/>
            <p:nvPr/>
          </p:nvGrpSpPr>
          <p:grpSpPr>
            <a:xfrm>
              <a:off x="7468800" y="0"/>
              <a:ext cx="1675200" cy="5139225"/>
              <a:chOff x="7468800" y="0"/>
              <a:chExt cx="1675200" cy="5139225"/>
            </a:xfrm>
          </p:grpSpPr>
          <p:sp>
            <p:nvSpPr>
              <p:cNvPr id="294" name="Google Shape;294;p35"/>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5" name="Google Shape;295;p35"/>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6" name="Google Shape;296;p35"/>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7" name="Google Shape;297;p35"/>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8" name="Google Shape;298;p35"/>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9" name="Google Shape;299;p35"/>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grpSp>
        <p:sp>
          <p:nvSpPr>
            <p:cNvPr id="300" name="Google Shape;300;p35"/>
            <p:cNvSpPr/>
            <p:nvPr/>
          </p:nvSpPr>
          <p:spPr>
            <a:xfrm>
              <a:off x="7468800" y="2491500"/>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 </a:t>
              </a:r>
              <a:endParaRPr dirty="0">
                <a:latin typeface="Open Sans"/>
                <a:ea typeface="Open Sans"/>
                <a:cs typeface="Open Sans"/>
                <a:sym typeface="Open Sans"/>
              </a:endParaRPr>
            </a:p>
          </p:txBody>
        </p:sp>
      </p:grpSp>
      <p:grpSp>
        <p:nvGrpSpPr>
          <p:cNvPr id="24" name="Google Shape;292;p35">
            <a:extLst>
              <a:ext uri="{FF2B5EF4-FFF2-40B4-BE49-F238E27FC236}">
                <a16:creationId xmlns:a16="http://schemas.microsoft.com/office/drawing/2014/main" id="{38486DB1-0810-4757-B706-D507AF2367D5}"/>
              </a:ext>
            </a:extLst>
          </p:cNvPr>
          <p:cNvGrpSpPr/>
          <p:nvPr/>
        </p:nvGrpSpPr>
        <p:grpSpPr>
          <a:xfrm>
            <a:off x="-202" y="0"/>
            <a:ext cx="100512" cy="5139225"/>
            <a:chOff x="7468800" y="0"/>
            <a:chExt cx="1675200" cy="5139225"/>
          </a:xfrm>
        </p:grpSpPr>
        <p:grpSp>
          <p:nvGrpSpPr>
            <p:cNvPr id="25" name="Google Shape;293;p35">
              <a:extLst>
                <a:ext uri="{FF2B5EF4-FFF2-40B4-BE49-F238E27FC236}">
                  <a16:creationId xmlns:a16="http://schemas.microsoft.com/office/drawing/2014/main" id="{7A01E406-B8E3-4885-A29A-78796992670C}"/>
                </a:ext>
              </a:extLst>
            </p:cNvPr>
            <p:cNvGrpSpPr/>
            <p:nvPr/>
          </p:nvGrpSpPr>
          <p:grpSpPr>
            <a:xfrm>
              <a:off x="7468800" y="0"/>
              <a:ext cx="1675200" cy="5139225"/>
              <a:chOff x="7468800" y="0"/>
              <a:chExt cx="1675200" cy="5139225"/>
            </a:xfrm>
          </p:grpSpPr>
          <p:sp>
            <p:nvSpPr>
              <p:cNvPr id="27" name="Google Shape;294;p35">
                <a:extLst>
                  <a:ext uri="{FF2B5EF4-FFF2-40B4-BE49-F238E27FC236}">
                    <a16:creationId xmlns:a16="http://schemas.microsoft.com/office/drawing/2014/main" id="{3ADC87C8-8846-437F-846D-BCD6483631B3}"/>
                  </a:ext>
                </a:extLst>
              </p:cNvPr>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8" name="Google Shape;295;p35">
                <a:extLst>
                  <a:ext uri="{FF2B5EF4-FFF2-40B4-BE49-F238E27FC236}">
                    <a16:creationId xmlns:a16="http://schemas.microsoft.com/office/drawing/2014/main" id="{D382DBC4-03F6-4C5E-BDA3-0EF64812DD7B}"/>
                  </a:ext>
                </a:extLst>
              </p:cNvPr>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29" name="Google Shape;296;p35">
                <a:extLst>
                  <a:ext uri="{FF2B5EF4-FFF2-40B4-BE49-F238E27FC236}">
                    <a16:creationId xmlns:a16="http://schemas.microsoft.com/office/drawing/2014/main" id="{3C7F72D2-274C-485D-9431-A92BD0F08350}"/>
                  </a:ext>
                </a:extLst>
              </p:cNvPr>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30" name="Google Shape;297;p35">
                <a:extLst>
                  <a:ext uri="{FF2B5EF4-FFF2-40B4-BE49-F238E27FC236}">
                    <a16:creationId xmlns:a16="http://schemas.microsoft.com/office/drawing/2014/main" id="{1C513105-A761-4B07-A60F-451930DA2129}"/>
                  </a:ext>
                </a:extLst>
              </p:cNvPr>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31" name="Google Shape;298;p35">
                <a:extLst>
                  <a:ext uri="{FF2B5EF4-FFF2-40B4-BE49-F238E27FC236}">
                    <a16:creationId xmlns:a16="http://schemas.microsoft.com/office/drawing/2014/main" id="{2E7D7879-B110-45C2-B06C-2E6AD8E2B21D}"/>
                  </a:ext>
                </a:extLst>
              </p:cNvPr>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32" name="Google Shape;299;p35">
                <a:extLst>
                  <a:ext uri="{FF2B5EF4-FFF2-40B4-BE49-F238E27FC236}">
                    <a16:creationId xmlns:a16="http://schemas.microsoft.com/office/drawing/2014/main" id="{E3B3B9DA-05CE-4931-987F-833EF643BD62}"/>
                  </a:ext>
                </a:extLst>
              </p:cNvPr>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grpSp>
        <p:sp>
          <p:nvSpPr>
            <p:cNvPr id="26" name="Google Shape;300;p35">
              <a:extLst>
                <a:ext uri="{FF2B5EF4-FFF2-40B4-BE49-F238E27FC236}">
                  <a16:creationId xmlns:a16="http://schemas.microsoft.com/office/drawing/2014/main" id="{B4B22E22-A2F0-43FE-AC99-B48B95DD14DF}"/>
                </a:ext>
              </a:extLst>
            </p:cNvPr>
            <p:cNvSpPr/>
            <p:nvPr/>
          </p:nvSpPr>
          <p:spPr>
            <a:xfrm>
              <a:off x="7468800" y="2491500"/>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 </a:t>
              </a:r>
              <a:endParaRPr dirty="0">
                <a:latin typeface="Open Sans"/>
                <a:ea typeface="Open Sans"/>
                <a:cs typeface="Open Sans"/>
                <a:sym typeface="Open Sans"/>
              </a:endParaRPr>
            </a:p>
          </p:txBody>
        </p:sp>
      </p:grpSp>
      <p:pic>
        <p:nvPicPr>
          <p:cNvPr id="3" name="Kép 2">
            <a:extLst>
              <a:ext uri="{FF2B5EF4-FFF2-40B4-BE49-F238E27FC236}">
                <a16:creationId xmlns:a16="http://schemas.microsoft.com/office/drawing/2014/main" id="{988D9D74-E34E-43BD-9D50-5835D5EC5F86}"/>
              </a:ext>
            </a:extLst>
          </p:cNvPr>
          <p:cNvPicPr>
            <a:picLocks noChangeAspect="1"/>
          </p:cNvPicPr>
          <p:nvPr/>
        </p:nvPicPr>
        <p:blipFill>
          <a:blip r:embed="rId3"/>
          <a:stretch>
            <a:fillRect/>
          </a:stretch>
        </p:blipFill>
        <p:spPr>
          <a:xfrm>
            <a:off x="100310" y="1192007"/>
            <a:ext cx="8943379" cy="2847852"/>
          </a:xfrm>
          <a:prstGeom prst="rect">
            <a:avLst/>
          </a:prstGeom>
        </p:spPr>
      </p:pic>
      <p:sp>
        <p:nvSpPr>
          <p:cNvPr id="4" name="Szövegdoboz 3">
            <a:extLst>
              <a:ext uri="{FF2B5EF4-FFF2-40B4-BE49-F238E27FC236}">
                <a16:creationId xmlns:a16="http://schemas.microsoft.com/office/drawing/2014/main" id="{847BC93B-84B2-4D11-8A25-7A190B5B75B8}"/>
              </a:ext>
            </a:extLst>
          </p:cNvPr>
          <p:cNvSpPr txBox="1"/>
          <p:nvPr/>
        </p:nvSpPr>
        <p:spPr>
          <a:xfrm>
            <a:off x="3638550" y="1192007"/>
            <a:ext cx="811441" cy="307777"/>
          </a:xfrm>
          <a:prstGeom prst="rect">
            <a:avLst/>
          </a:prstGeom>
          <a:noFill/>
        </p:spPr>
        <p:txBody>
          <a:bodyPr wrap="none" rtlCol="0">
            <a:spAutoFit/>
          </a:bodyPr>
          <a:lstStyle/>
          <a:p>
            <a:r>
              <a:rPr lang="hu-HU" b="1" dirty="0"/>
              <a:t>Szeged</a:t>
            </a:r>
          </a:p>
        </p:txBody>
      </p:sp>
      <p:sp>
        <p:nvSpPr>
          <p:cNvPr id="33" name="Szövegdoboz 32">
            <a:extLst>
              <a:ext uri="{FF2B5EF4-FFF2-40B4-BE49-F238E27FC236}">
                <a16:creationId xmlns:a16="http://schemas.microsoft.com/office/drawing/2014/main" id="{1DC3D61C-F324-4FC0-9DE5-A09723D6F53D}"/>
              </a:ext>
            </a:extLst>
          </p:cNvPr>
          <p:cNvSpPr txBox="1"/>
          <p:nvPr/>
        </p:nvSpPr>
        <p:spPr>
          <a:xfrm>
            <a:off x="2462213" y="1718450"/>
            <a:ext cx="875561" cy="276999"/>
          </a:xfrm>
          <a:prstGeom prst="rect">
            <a:avLst/>
          </a:prstGeom>
          <a:noFill/>
        </p:spPr>
        <p:txBody>
          <a:bodyPr wrap="none" rtlCol="0">
            <a:spAutoFit/>
          </a:bodyPr>
          <a:lstStyle/>
          <a:p>
            <a:r>
              <a:rPr lang="hu-HU" sz="1200" b="1" dirty="0"/>
              <a:t>A szektor</a:t>
            </a:r>
          </a:p>
        </p:txBody>
      </p:sp>
      <p:sp>
        <p:nvSpPr>
          <p:cNvPr id="34" name="Szövegdoboz 33">
            <a:extLst>
              <a:ext uri="{FF2B5EF4-FFF2-40B4-BE49-F238E27FC236}">
                <a16:creationId xmlns:a16="http://schemas.microsoft.com/office/drawing/2014/main" id="{E87A350E-CA47-4E2C-B5FC-29B3407F2132}"/>
              </a:ext>
            </a:extLst>
          </p:cNvPr>
          <p:cNvSpPr txBox="1"/>
          <p:nvPr/>
        </p:nvSpPr>
        <p:spPr>
          <a:xfrm>
            <a:off x="4634480" y="1718450"/>
            <a:ext cx="875561" cy="276999"/>
          </a:xfrm>
          <a:prstGeom prst="rect">
            <a:avLst/>
          </a:prstGeom>
          <a:noFill/>
        </p:spPr>
        <p:txBody>
          <a:bodyPr wrap="none" rtlCol="0">
            <a:spAutoFit/>
          </a:bodyPr>
          <a:lstStyle/>
          <a:p>
            <a:r>
              <a:rPr lang="hu-HU" sz="1200" b="1" dirty="0"/>
              <a:t>B szektor</a:t>
            </a:r>
          </a:p>
        </p:txBody>
      </p:sp>
    </p:spTree>
    <p:extLst>
      <p:ext uri="{BB962C8B-B14F-4D97-AF65-F5344CB8AC3E}">
        <p14:creationId xmlns:p14="http://schemas.microsoft.com/office/powerpoint/2010/main" val="20597645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5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a:extLst>
              <a:ext uri="{FF2B5EF4-FFF2-40B4-BE49-F238E27FC236}">
                <a16:creationId xmlns:a16="http://schemas.microsoft.com/office/drawing/2014/main" id="{CF6D0365-858D-45BB-9FDB-064061EC2552}"/>
              </a:ext>
            </a:extLst>
          </p:cNvPr>
          <p:cNvSpPr>
            <a:spLocks noGrp="1"/>
          </p:cNvSpPr>
          <p:nvPr>
            <p:ph type="title"/>
          </p:nvPr>
        </p:nvSpPr>
        <p:spPr/>
        <p:txBody>
          <a:bodyPr/>
          <a:lstStyle/>
          <a:p>
            <a:r>
              <a:rPr lang="hu-HU" sz="2800" dirty="0"/>
              <a:t>Kiszolgáló infrastruktúra</a:t>
            </a:r>
            <a:endParaRPr lang="hu-HU" dirty="0"/>
          </a:p>
        </p:txBody>
      </p:sp>
      <p:sp>
        <p:nvSpPr>
          <p:cNvPr id="4" name="Alcím 3">
            <a:extLst>
              <a:ext uri="{FF2B5EF4-FFF2-40B4-BE49-F238E27FC236}">
                <a16:creationId xmlns:a16="http://schemas.microsoft.com/office/drawing/2014/main" id="{5297C656-F512-4BAE-8B20-68914F73876D}"/>
              </a:ext>
            </a:extLst>
          </p:cNvPr>
          <p:cNvSpPr>
            <a:spLocks noGrp="1"/>
          </p:cNvSpPr>
          <p:nvPr>
            <p:ph type="subTitle" idx="1"/>
          </p:nvPr>
        </p:nvSpPr>
        <p:spPr>
          <a:xfrm>
            <a:off x="233362" y="1612438"/>
            <a:ext cx="5877878" cy="2298300"/>
          </a:xfrm>
        </p:spPr>
        <p:txBody>
          <a:bodyPr/>
          <a:lstStyle/>
          <a:p>
            <a:pPr>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Windows</a:t>
            </a:r>
            <a:r>
              <a:rPr lang="hu-HU" sz="1800" dirty="0">
                <a:latin typeface="Prompt" panose="00000500000000000000" pitchFamily="2" charset="-34"/>
                <a:cs typeface="Prompt" panose="00000500000000000000" pitchFamily="2" charset="-34"/>
              </a:rPr>
              <a:t> Server 2016 alaprendszer</a:t>
            </a:r>
          </a:p>
          <a:p>
            <a:pPr>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Központi</a:t>
            </a:r>
            <a:r>
              <a:rPr lang="hu-HU" sz="1800" dirty="0">
                <a:latin typeface="Prompt" panose="00000500000000000000" pitchFamily="2" charset="-34"/>
                <a:cs typeface="Prompt" panose="00000500000000000000" pitchFamily="2" charset="-34"/>
              </a:rPr>
              <a:t> felügyelet  és adminisztráció</a:t>
            </a:r>
          </a:p>
          <a:p>
            <a:pPr>
              <a:spcBef>
                <a:spcPts val="300"/>
              </a:spcBef>
            </a:pPr>
            <a:r>
              <a:rPr lang="hu-HU" sz="1800" dirty="0">
                <a:latin typeface="Prompt" panose="00000500000000000000" pitchFamily="2" charset="-34"/>
                <a:cs typeface="Prompt" panose="00000500000000000000" pitchFamily="2" charset="-34"/>
              </a:rPr>
              <a:t>Címtárszolgáltatás (</a:t>
            </a:r>
            <a:r>
              <a:rPr lang="hu-HU" sz="1800" dirty="0" err="1">
                <a:latin typeface="Prompt" panose="00000500000000000000" pitchFamily="2" charset="-34"/>
                <a:cs typeface="Prompt" panose="00000500000000000000" pitchFamily="2" charset="-34"/>
              </a:rPr>
              <a:t>Active</a:t>
            </a:r>
            <a:r>
              <a:rPr lang="hu-HU" sz="1800" dirty="0">
                <a:latin typeface="Prompt" panose="00000500000000000000" pitchFamily="2" charset="-34"/>
                <a:cs typeface="Prompt" panose="00000500000000000000" pitchFamily="2" charset="-34"/>
              </a:rPr>
              <a:t> </a:t>
            </a:r>
            <a:r>
              <a:rPr lang="hu-HU" sz="1800" dirty="0" err="1">
                <a:latin typeface="Prompt" panose="00000500000000000000" pitchFamily="2" charset="-34"/>
                <a:cs typeface="Prompt" panose="00000500000000000000" pitchFamily="2" charset="-34"/>
              </a:rPr>
              <a:t>Directory</a:t>
            </a:r>
            <a:r>
              <a:rPr lang="hu-HU" sz="1800" dirty="0">
                <a:latin typeface="Prompt" panose="00000500000000000000" pitchFamily="2" charset="-34"/>
                <a:cs typeface="Prompt" panose="00000500000000000000" pitchFamily="2" charset="-34"/>
              </a:rPr>
              <a:t>)</a:t>
            </a:r>
          </a:p>
          <a:p>
            <a:pPr marL="684000" lvl="1" algn="l">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Felhasználók</a:t>
            </a:r>
            <a:r>
              <a:rPr lang="hu-HU" sz="1800" dirty="0">
                <a:latin typeface="Prompt" panose="00000500000000000000" pitchFamily="2" charset="-34"/>
                <a:cs typeface="Prompt" panose="00000500000000000000" pitchFamily="2" charset="-34"/>
              </a:rPr>
              <a:t> és </a:t>
            </a:r>
            <a:r>
              <a:rPr lang="hu-HU" sz="1800" b="1" dirty="0">
                <a:solidFill>
                  <a:schemeClr val="accent2">
                    <a:lumMod val="50000"/>
                    <a:lumOff val="50000"/>
                  </a:schemeClr>
                </a:solidFill>
                <a:latin typeface="Prompt" panose="00000500000000000000" pitchFamily="2" charset="-34"/>
                <a:cs typeface="Prompt" panose="00000500000000000000" pitchFamily="2" charset="-34"/>
              </a:rPr>
              <a:t>gépek</a:t>
            </a:r>
            <a:r>
              <a:rPr lang="hu-HU" sz="1800" dirty="0">
                <a:latin typeface="Prompt" panose="00000500000000000000" pitchFamily="2" charset="-34"/>
                <a:cs typeface="Prompt" panose="00000500000000000000" pitchFamily="2" charset="-34"/>
              </a:rPr>
              <a:t> központi kezelése</a:t>
            </a:r>
          </a:p>
          <a:p>
            <a:pPr marL="684000" lvl="1" algn="l">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GPO</a:t>
            </a:r>
            <a:r>
              <a:rPr lang="hu-HU" sz="1800" dirty="0">
                <a:latin typeface="Prompt" panose="00000500000000000000" pitchFamily="2" charset="-34"/>
                <a:cs typeface="Prompt" panose="00000500000000000000" pitchFamily="2" charset="-34"/>
              </a:rPr>
              <a:t>-</a:t>
            </a:r>
            <a:r>
              <a:rPr lang="hu-HU" sz="1800" dirty="0" err="1">
                <a:latin typeface="Prompt" panose="00000500000000000000" pitchFamily="2" charset="-34"/>
                <a:cs typeface="Prompt" panose="00000500000000000000" pitchFamily="2" charset="-34"/>
              </a:rPr>
              <a:t>kon</a:t>
            </a:r>
            <a:r>
              <a:rPr lang="hu-HU" sz="1800" dirty="0">
                <a:latin typeface="Prompt" panose="00000500000000000000" pitchFamily="2" charset="-34"/>
                <a:cs typeface="Prompt" panose="00000500000000000000" pitchFamily="2" charset="-34"/>
              </a:rPr>
              <a:t> keresztüli </a:t>
            </a:r>
            <a:r>
              <a:rPr lang="hu-HU" sz="1800" b="1" dirty="0">
                <a:solidFill>
                  <a:schemeClr val="accent2">
                    <a:lumMod val="50000"/>
                    <a:lumOff val="50000"/>
                  </a:schemeClr>
                </a:solidFill>
                <a:latin typeface="Prompt" panose="00000500000000000000" pitchFamily="2" charset="-34"/>
                <a:cs typeface="Prompt" panose="00000500000000000000" pitchFamily="2" charset="-34"/>
              </a:rPr>
              <a:t>rendszerházirendek</a:t>
            </a:r>
          </a:p>
          <a:p>
            <a:pPr>
              <a:spcBef>
                <a:spcPts val="300"/>
              </a:spcBef>
            </a:pPr>
            <a:r>
              <a:rPr lang="hu-HU" sz="1800" dirty="0">
                <a:latin typeface="Prompt" panose="00000500000000000000" pitchFamily="2" charset="-34"/>
                <a:cs typeface="Prompt" panose="00000500000000000000" pitchFamily="2" charset="-34"/>
              </a:rPr>
              <a:t>Fájlmegosztás </a:t>
            </a:r>
            <a:r>
              <a:rPr lang="hu-HU" sz="1800" b="1" dirty="0">
                <a:solidFill>
                  <a:schemeClr val="accent2">
                    <a:lumMod val="50000"/>
                    <a:lumOff val="50000"/>
                  </a:schemeClr>
                </a:solidFill>
                <a:latin typeface="Prompt" panose="00000500000000000000" pitchFamily="2" charset="-34"/>
                <a:cs typeface="Prompt" panose="00000500000000000000" pitchFamily="2" charset="-34"/>
              </a:rPr>
              <a:t>biztonságos</a:t>
            </a:r>
            <a:r>
              <a:rPr lang="hu-HU" sz="1800" dirty="0">
                <a:latin typeface="Prompt" panose="00000500000000000000" pitchFamily="2" charset="-34"/>
                <a:cs typeface="Prompt" panose="00000500000000000000" pitchFamily="2" charset="-34"/>
              </a:rPr>
              <a:t> hozzáféréssel</a:t>
            </a:r>
          </a:p>
          <a:p>
            <a:pPr marL="684000" lvl="1" algn="l">
              <a:spcBef>
                <a:spcPts val="300"/>
              </a:spcBef>
            </a:pPr>
            <a:r>
              <a:rPr lang="hu-HU" sz="1800" dirty="0">
                <a:latin typeface="Prompt" panose="00000500000000000000" pitchFamily="2" charset="-34"/>
                <a:cs typeface="Prompt" panose="00000500000000000000" pitchFamily="2" charset="-34"/>
              </a:rPr>
              <a:t>Nyomtatók </a:t>
            </a:r>
            <a:r>
              <a:rPr lang="hu-HU" sz="1800" b="1" dirty="0">
                <a:solidFill>
                  <a:schemeClr val="accent2">
                    <a:lumMod val="50000"/>
                    <a:lumOff val="50000"/>
                  </a:schemeClr>
                </a:solidFill>
                <a:latin typeface="Prompt" panose="00000500000000000000" pitchFamily="2" charset="-34"/>
                <a:cs typeface="Prompt" panose="00000500000000000000" pitchFamily="2" charset="-34"/>
              </a:rPr>
              <a:t>jogosultsághoz</a:t>
            </a:r>
            <a:r>
              <a:rPr lang="hu-HU" sz="1800" dirty="0">
                <a:latin typeface="Prompt" panose="00000500000000000000" pitchFamily="2" charset="-34"/>
                <a:cs typeface="Prompt" panose="00000500000000000000" pitchFamily="2" charset="-34"/>
              </a:rPr>
              <a:t> kötése</a:t>
            </a:r>
          </a:p>
          <a:p>
            <a:endParaRPr lang="hu-HU" dirty="0"/>
          </a:p>
        </p:txBody>
      </p:sp>
      <p:pic>
        <p:nvPicPr>
          <p:cNvPr id="5" name="Kép 4">
            <a:extLst>
              <a:ext uri="{FF2B5EF4-FFF2-40B4-BE49-F238E27FC236}">
                <a16:creationId xmlns:a16="http://schemas.microsoft.com/office/drawing/2014/main" id="{9D82E3D1-9F0F-4E96-AC92-9A63FE9A6645}"/>
              </a:ext>
            </a:extLst>
          </p:cNvPr>
          <p:cNvPicPr>
            <a:picLocks noChangeAspect="1"/>
          </p:cNvPicPr>
          <p:nvPr/>
        </p:nvPicPr>
        <p:blipFill>
          <a:blip r:embed="rId3"/>
          <a:stretch>
            <a:fillRect/>
          </a:stretch>
        </p:blipFill>
        <p:spPr>
          <a:xfrm>
            <a:off x="5910368" y="1160016"/>
            <a:ext cx="1885901" cy="1622047"/>
          </a:xfrm>
          <a:prstGeom prst="rect">
            <a:avLst/>
          </a:prstGeom>
        </p:spPr>
      </p:pic>
      <p:pic>
        <p:nvPicPr>
          <p:cNvPr id="6" name="Kép 5">
            <a:extLst>
              <a:ext uri="{FF2B5EF4-FFF2-40B4-BE49-F238E27FC236}">
                <a16:creationId xmlns:a16="http://schemas.microsoft.com/office/drawing/2014/main" id="{77AD9C87-4106-4707-B683-6C402C2C5C52}"/>
              </a:ext>
            </a:extLst>
          </p:cNvPr>
          <p:cNvPicPr>
            <a:picLocks noChangeAspect="1"/>
          </p:cNvPicPr>
          <p:nvPr/>
        </p:nvPicPr>
        <p:blipFill>
          <a:blip r:embed="rId4"/>
          <a:stretch>
            <a:fillRect/>
          </a:stretch>
        </p:blipFill>
        <p:spPr>
          <a:xfrm>
            <a:off x="6007795" y="2160270"/>
            <a:ext cx="1780419" cy="1524000"/>
          </a:xfrm>
          <a:prstGeom prst="rect">
            <a:avLst/>
          </a:prstGeom>
        </p:spPr>
      </p:pic>
      <p:pic>
        <p:nvPicPr>
          <p:cNvPr id="7" name="Kép 6">
            <a:extLst>
              <a:ext uri="{FF2B5EF4-FFF2-40B4-BE49-F238E27FC236}">
                <a16:creationId xmlns:a16="http://schemas.microsoft.com/office/drawing/2014/main" id="{5DE221EE-7523-4ACE-8DD2-D58EDE0AFF38}"/>
              </a:ext>
            </a:extLst>
          </p:cNvPr>
          <p:cNvPicPr>
            <a:picLocks noChangeAspect="1"/>
          </p:cNvPicPr>
          <p:nvPr/>
        </p:nvPicPr>
        <p:blipFill>
          <a:blip r:embed="rId5"/>
          <a:stretch>
            <a:fillRect/>
          </a:stretch>
        </p:blipFill>
        <p:spPr>
          <a:xfrm>
            <a:off x="7386900" y="1548162"/>
            <a:ext cx="1318950" cy="1582740"/>
          </a:xfrm>
          <a:prstGeom prst="rect">
            <a:avLst/>
          </a:prstGeom>
        </p:spPr>
      </p:pic>
      <p:pic>
        <p:nvPicPr>
          <p:cNvPr id="8" name="Kép 7">
            <a:extLst>
              <a:ext uri="{FF2B5EF4-FFF2-40B4-BE49-F238E27FC236}">
                <a16:creationId xmlns:a16="http://schemas.microsoft.com/office/drawing/2014/main" id="{468588B0-917A-4E76-A927-2819762B79F1}"/>
              </a:ext>
            </a:extLst>
          </p:cNvPr>
          <p:cNvPicPr>
            <a:picLocks noChangeAspect="1"/>
          </p:cNvPicPr>
          <p:nvPr/>
        </p:nvPicPr>
        <p:blipFill>
          <a:blip r:embed="rId6"/>
          <a:stretch>
            <a:fillRect/>
          </a:stretch>
        </p:blipFill>
        <p:spPr>
          <a:xfrm>
            <a:off x="7204695" y="907563"/>
            <a:ext cx="583519" cy="583519"/>
          </a:xfrm>
          <a:prstGeom prst="rect">
            <a:avLst/>
          </a:prstGeom>
        </p:spPr>
      </p:pic>
    </p:spTree>
    <p:extLst>
      <p:ext uri="{BB962C8B-B14F-4D97-AF65-F5344CB8AC3E}">
        <p14:creationId xmlns:p14="http://schemas.microsoft.com/office/powerpoint/2010/main" val="10309982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lcím 16">
            <a:extLst>
              <a:ext uri="{FF2B5EF4-FFF2-40B4-BE49-F238E27FC236}">
                <a16:creationId xmlns:a16="http://schemas.microsoft.com/office/drawing/2014/main" id="{91B27F79-B616-4694-AB97-468F8F9F73A4}"/>
              </a:ext>
            </a:extLst>
          </p:cNvPr>
          <p:cNvSpPr>
            <a:spLocks noGrp="1"/>
          </p:cNvSpPr>
          <p:nvPr>
            <p:ph type="subTitle" idx="1"/>
          </p:nvPr>
        </p:nvSpPr>
        <p:spPr>
          <a:xfrm>
            <a:off x="233362" y="1612438"/>
            <a:ext cx="6388418" cy="2298300"/>
          </a:xfrm>
        </p:spPr>
        <p:txBody>
          <a:bodyPr/>
          <a:lstStyle/>
          <a:p>
            <a:pPr>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Windows</a:t>
            </a:r>
            <a:r>
              <a:rPr lang="hu-HU" sz="1800" dirty="0">
                <a:latin typeface="Prompt" panose="00000500000000000000" pitchFamily="2" charset="-34"/>
                <a:cs typeface="Prompt" panose="00000500000000000000" pitchFamily="2" charset="-34"/>
              </a:rPr>
              <a:t> Server 2016 alaprendszer</a:t>
            </a:r>
          </a:p>
          <a:p>
            <a:pPr>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Központi</a:t>
            </a:r>
            <a:r>
              <a:rPr lang="hu-HU" sz="1800" dirty="0">
                <a:latin typeface="Prompt" panose="00000500000000000000" pitchFamily="2" charset="-34"/>
                <a:cs typeface="Prompt" panose="00000500000000000000" pitchFamily="2" charset="-34"/>
              </a:rPr>
              <a:t> felügyelet  és adminisztráció</a:t>
            </a:r>
          </a:p>
          <a:p>
            <a:pPr>
              <a:spcBef>
                <a:spcPts val="300"/>
              </a:spcBef>
            </a:pPr>
            <a:r>
              <a:rPr lang="hu-HU" sz="1800" dirty="0">
                <a:latin typeface="Prompt" panose="00000500000000000000" pitchFamily="2" charset="-34"/>
                <a:cs typeface="Prompt" panose="00000500000000000000" pitchFamily="2" charset="-34"/>
              </a:rPr>
              <a:t>Címtárszolgáltatás (</a:t>
            </a:r>
            <a:r>
              <a:rPr lang="hu-HU" sz="1800" dirty="0" err="1">
                <a:latin typeface="Prompt" panose="00000500000000000000" pitchFamily="2" charset="-34"/>
                <a:cs typeface="Prompt" panose="00000500000000000000" pitchFamily="2" charset="-34"/>
              </a:rPr>
              <a:t>Active</a:t>
            </a:r>
            <a:r>
              <a:rPr lang="hu-HU" sz="1800" dirty="0">
                <a:latin typeface="Prompt" panose="00000500000000000000" pitchFamily="2" charset="-34"/>
                <a:cs typeface="Prompt" panose="00000500000000000000" pitchFamily="2" charset="-34"/>
              </a:rPr>
              <a:t> </a:t>
            </a:r>
            <a:r>
              <a:rPr lang="hu-HU" sz="1800" dirty="0" err="1">
                <a:latin typeface="Prompt" panose="00000500000000000000" pitchFamily="2" charset="-34"/>
                <a:cs typeface="Prompt" panose="00000500000000000000" pitchFamily="2" charset="-34"/>
              </a:rPr>
              <a:t>Directory</a:t>
            </a:r>
            <a:r>
              <a:rPr lang="hu-HU" sz="1800" dirty="0">
                <a:latin typeface="Prompt" panose="00000500000000000000" pitchFamily="2" charset="-34"/>
                <a:cs typeface="Prompt" panose="00000500000000000000" pitchFamily="2" charset="-34"/>
              </a:rPr>
              <a:t>)</a:t>
            </a:r>
          </a:p>
          <a:p>
            <a:pPr marL="684000" lvl="1" algn="l">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Felhasználók</a:t>
            </a:r>
            <a:r>
              <a:rPr lang="hu-HU" sz="1800" dirty="0">
                <a:latin typeface="Prompt" panose="00000500000000000000" pitchFamily="2" charset="-34"/>
                <a:cs typeface="Prompt" panose="00000500000000000000" pitchFamily="2" charset="-34"/>
              </a:rPr>
              <a:t> és </a:t>
            </a:r>
            <a:r>
              <a:rPr lang="hu-HU" sz="1800" b="1" dirty="0">
                <a:solidFill>
                  <a:schemeClr val="accent2">
                    <a:lumMod val="50000"/>
                    <a:lumOff val="50000"/>
                  </a:schemeClr>
                </a:solidFill>
                <a:latin typeface="Prompt" panose="00000500000000000000" pitchFamily="2" charset="-34"/>
                <a:cs typeface="Prompt" panose="00000500000000000000" pitchFamily="2" charset="-34"/>
              </a:rPr>
              <a:t>gépek</a:t>
            </a:r>
            <a:r>
              <a:rPr lang="hu-HU" sz="1800" dirty="0">
                <a:latin typeface="Prompt" panose="00000500000000000000" pitchFamily="2" charset="-34"/>
                <a:cs typeface="Prompt" panose="00000500000000000000" pitchFamily="2" charset="-34"/>
              </a:rPr>
              <a:t> központi kezelése</a:t>
            </a:r>
          </a:p>
          <a:p>
            <a:pPr marL="684000" lvl="1" algn="l">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GPO</a:t>
            </a:r>
            <a:r>
              <a:rPr lang="hu-HU" sz="1800" dirty="0">
                <a:latin typeface="Prompt" panose="00000500000000000000" pitchFamily="2" charset="-34"/>
                <a:cs typeface="Prompt" panose="00000500000000000000" pitchFamily="2" charset="-34"/>
              </a:rPr>
              <a:t>-</a:t>
            </a:r>
            <a:r>
              <a:rPr lang="hu-HU" sz="1800" dirty="0" err="1">
                <a:latin typeface="Prompt" panose="00000500000000000000" pitchFamily="2" charset="-34"/>
                <a:cs typeface="Prompt" panose="00000500000000000000" pitchFamily="2" charset="-34"/>
              </a:rPr>
              <a:t>kon</a:t>
            </a:r>
            <a:r>
              <a:rPr lang="hu-HU" sz="1800" dirty="0">
                <a:latin typeface="Prompt" panose="00000500000000000000" pitchFamily="2" charset="-34"/>
                <a:cs typeface="Prompt" panose="00000500000000000000" pitchFamily="2" charset="-34"/>
              </a:rPr>
              <a:t> keresztüli </a:t>
            </a:r>
            <a:r>
              <a:rPr lang="hu-HU" sz="1800" b="1" dirty="0">
                <a:solidFill>
                  <a:schemeClr val="accent2">
                    <a:lumMod val="50000"/>
                    <a:lumOff val="50000"/>
                  </a:schemeClr>
                </a:solidFill>
                <a:latin typeface="Prompt" panose="00000500000000000000" pitchFamily="2" charset="-34"/>
                <a:cs typeface="Prompt" panose="00000500000000000000" pitchFamily="2" charset="-34"/>
              </a:rPr>
              <a:t>rendszerházirendek</a:t>
            </a:r>
          </a:p>
          <a:p>
            <a:pPr>
              <a:spcBef>
                <a:spcPts val="300"/>
              </a:spcBef>
            </a:pPr>
            <a:r>
              <a:rPr lang="hu-HU" sz="1800" dirty="0">
                <a:latin typeface="Prompt" panose="00000500000000000000" pitchFamily="2" charset="-34"/>
                <a:cs typeface="Prompt" panose="00000500000000000000" pitchFamily="2" charset="-34"/>
              </a:rPr>
              <a:t>Fájlmegosztás </a:t>
            </a:r>
            <a:r>
              <a:rPr lang="hu-HU" sz="1800" b="1" dirty="0">
                <a:solidFill>
                  <a:schemeClr val="accent2">
                    <a:lumMod val="50000"/>
                    <a:lumOff val="50000"/>
                  </a:schemeClr>
                </a:solidFill>
                <a:latin typeface="Prompt" panose="00000500000000000000" pitchFamily="2" charset="-34"/>
                <a:cs typeface="Prompt" panose="00000500000000000000" pitchFamily="2" charset="-34"/>
              </a:rPr>
              <a:t>biztonságos</a:t>
            </a:r>
            <a:r>
              <a:rPr lang="hu-HU" sz="1800" dirty="0">
                <a:latin typeface="Prompt" panose="00000500000000000000" pitchFamily="2" charset="-34"/>
                <a:cs typeface="Prompt" panose="00000500000000000000" pitchFamily="2" charset="-34"/>
              </a:rPr>
              <a:t> hozzáféréssel</a:t>
            </a:r>
          </a:p>
          <a:p>
            <a:pPr marL="684000" lvl="1" algn="l">
              <a:spcBef>
                <a:spcPts val="300"/>
              </a:spcBef>
            </a:pPr>
            <a:r>
              <a:rPr lang="hu-HU" sz="1800" dirty="0">
                <a:latin typeface="Prompt" panose="00000500000000000000" pitchFamily="2" charset="-34"/>
                <a:cs typeface="Prompt" panose="00000500000000000000" pitchFamily="2" charset="-34"/>
              </a:rPr>
              <a:t>Nyomtatók </a:t>
            </a:r>
            <a:r>
              <a:rPr lang="hu-HU" sz="1800" b="1" dirty="0">
                <a:solidFill>
                  <a:schemeClr val="accent2">
                    <a:lumMod val="50000"/>
                    <a:lumOff val="50000"/>
                  </a:schemeClr>
                </a:solidFill>
                <a:latin typeface="Prompt" panose="00000500000000000000" pitchFamily="2" charset="-34"/>
                <a:cs typeface="Prompt" panose="00000500000000000000" pitchFamily="2" charset="-34"/>
              </a:rPr>
              <a:t>jogosultsághoz</a:t>
            </a:r>
            <a:r>
              <a:rPr lang="hu-HU" sz="1800" dirty="0">
                <a:latin typeface="Prompt" panose="00000500000000000000" pitchFamily="2" charset="-34"/>
                <a:cs typeface="Prompt" panose="00000500000000000000" pitchFamily="2" charset="-34"/>
              </a:rPr>
              <a:t> kötése</a:t>
            </a:r>
          </a:p>
          <a:p>
            <a:endParaRPr lang="hu-HU" dirty="0"/>
          </a:p>
          <a:p>
            <a:endParaRPr lang="hu-HU" dirty="0"/>
          </a:p>
        </p:txBody>
      </p:sp>
      <p:sp>
        <p:nvSpPr>
          <p:cNvPr id="3" name="Cím 2">
            <a:extLst>
              <a:ext uri="{FF2B5EF4-FFF2-40B4-BE49-F238E27FC236}">
                <a16:creationId xmlns:a16="http://schemas.microsoft.com/office/drawing/2014/main" id="{CF6D0365-858D-45BB-9FDB-064061EC2552}"/>
              </a:ext>
            </a:extLst>
          </p:cNvPr>
          <p:cNvSpPr>
            <a:spLocks noGrp="1"/>
          </p:cNvSpPr>
          <p:nvPr>
            <p:ph type="title"/>
          </p:nvPr>
        </p:nvSpPr>
        <p:spPr/>
        <p:txBody>
          <a:bodyPr/>
          <a:lstStyle/>
          <a:p>
            <a:r>
              <a:rPr lang="hu-HU" sz="2800" dirty="0"/>
              <a:t>Kiszolgáló infrastruktúra</a:t>
            </a:r>
            <a:endParaRPr lang="hu-HU" dirty="0"/>
          </a:p>
        </p:txBody>
      </p:sp>
      <p:pic>
        <p:nvPicPr>
          <p:cNvPr id="8" name="Kép 7">
            <a:extLst>
              <a:ext uri="{FF2B5EF4-FFF2-40B4-BE49-F238E27FC236}">
                <a16:creationId xmlns:a16="http://schemas.microsoft.com/office/drawing/2014/main" id="{468588B0-917A-4E76-A927-2819762B79F1}"/>
              </a:ext>
            </a:extLst>
          </p:cNvPr>
          <p:cNvPicPr>
            <a:picLocks noChangeAspect="1"/>
          </p:cNvPicPr>
          <p:nvPr/>
        </p:nvPicPr>
        <p:blipFill>
          <a:blip r:embed="rId3"/>
          <a:stretch>
            <a:fillRect/>
          </a:stretch>
        </p:blipFill>
        <p:spPr>
          <a:xfrm>
            <a:off x="8325241" y="0"/>
            <a:ext cx="761217" cy="761217"/>
          </a:xfrm>
          <a:prstGeom prst="rect">
            <a:avLst/>
          </a:prstGeom>
        </p:spPr>
      </p:pic>
      <p:pic>
        <p:nvPicPr>
          <p:cNvPr id="12" name="Kép 11">
            <a:extLst>
              <a:ext uri="{FF2B5EF4-FFF2-40B4-BE49-F238E27FC236}">
                <a16:creationId xmlns:a16="http://schemas.microsoft.com/office/drawing/2014/main" id="{552A7BC4-416F-4109-88A3-E7795C71AD18}"/>
              </a:ext>
            </a:extLst>
          </p:cNvPr>
          <p:cNvPicPr>
            <a:picLocks noChangeAspect="1"/>
          </p:cNvPicPr>
          <p:nvPr/>
        </p:nvPicPr>
        <p:blipFill>
          <a:blip r:embed="rId4"/>
          <a:stretch>
            <a:fillRect/>
          </a:stretch>
        </p:blipFill>
        <p:spPr>
          <a:xfrm>
            <a:off x="109711" y="2194527"/>
            <a:ext cx="3343966" cy="2862362"/>
          </a:xfrm>
          <a:prstGeom prst="rect">
            <a:avLst/>
          </a:prstGeom>
        </p:spPr>
      </p:pic>
      <p:pic>
        <p:nvPicPr>
          <p:cNvPr id="13" name="Kép 12">
            <a:extLst>
              <a:ext uri="{FF2B5EF4-FFF2-40B4-BE49-F238E27FC236}">
                <a16:creationId xmlns:a16="http://schemas.microsoft.com/office/drawing/2014/main" id="{C4865BF0-E4F6-4C80-AF92-C6DBCCC155B5}"/>
              </a:ext>
            </a:extLst>
          </p:cNvPr>
          <p:cNvPicPr>
            <a:picLocks noChangeAspect="1"/>
          </p:cNvPicPr>
          <p:nvPr/>
        </p:nvPicPr>
        <p:blipFill>
          <a:blip r:embed="rId5"/>
          <a:stretch>
            <a:fillRect/>
          </a:stretch>
        </p:blipFill>
        <p:spPr>
          <a:xfrm>
            <a:off x="2433618" y="71532"/>
            <a:ext cx="3343966" cy="2876116"/>
          </a:xfrm>
          <a:prstGeom prst="rect">
            <a:avLst/>
          </a:prstGeom>
        </p:spPr>
      </p:pic>
      <p:pic>
        <p:nvPicPr>
          <p:cNvPr id="14" name="Kép 13">
            <a:extLst>
              <a:ext uri="{FF2B5EF4-FFF2-40B4-BE49-F238E27FC236}">
                <a16:creationId xmlns:a16="http://schemas.microsoft.com/office/drawing/2014/main" id="{D4D62E59-46FA-4C6F-B872-2691AEFB0AD8}"/>
              </a:ext>
            </a:extLst>
          </p:cNvPr>
          <p:cNvPicPr>
            <a:picLocks noChangeAspect="1"/>
          </p:cNvPicPr>
          <p:nvPr/>
        </p:nvPicPr>
        <p:blipFill>
          <a:blip r:embed="rId6"/>
          <a:stretch>
            <a:fillRect/>
          </a:stretch>
        </p:blipFill>
        <p:spPr>
          <a:xfrm>
            <a:off x="5779532" y="1314449"/>
            <a:ext cx="2955186" cy="3546225"/>
          </a:xfrm>
          <a:prstGeom prst="rect">
            <a:avLst/>
          </a:prstGeom>
        </p:spPr>
      </p:pic>
    </p:spTree>
    <p:extLst>
      <p:ext uri="{BB962C8B-B14F-4D97-AF65-F5344CB8AC3E}">
        <p14:creationId xmlns:p14="http://schemas.microsoft.com/office/powerpoint/2010/main" val="41666805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a:extLst>
              <a:ext uri="{FF2B5EF4-FFF2-40B4-BE49-F238E27FC236}">
                <a16:creationId xmlns:a16="http://schemas.microsoft.com/office/drawing/2014/main" id="{661657AA-F881-4052-977C-40625525F3A8}"/>
              </a:ext>
            </a:extLst>
          </p:cNvPr>
          <p:cNvSpPr>
            <a:spLocks noGrp="1"/>
          </p:cNvSpPr>
          <p:nvPr>
            <p:ph type="title"/>
          </p:nvPr>
        </p:nvSpPr>
        <p:spPr>
          <a:xfrm>
            <a:off x="438150" y="209213"/>
            <a:ext cx="6480810" cy="1343700"/>
          </a:xfrm>
        </p:spPr>
        <p:txBody>
          <a:bodyPr/>
          <a:lstStyle/>
          <a:p>
            <a:r>
              <a:rPr lang="hu-HU" sz="3200" dirty="0"/>
              <a:t>Házirendek és Szabályozás</a:t>
            </a:r>
            <a:endParaRPr lang="hu-HU" dirty="0"/>
          </a:p>
        </p:txBody>
      </p:sp>
      <p:sp>
        <p:nvSpPr>
          <p:cNvPr id="4" name="Alcím 3">
            <a:extLst>
              <a:ext uri="{FF2B5EF4-FFF2-40B4-BE49-F238E27FC236}">
                <a16:creationId xmlns:a16="http://schemas.microsoft.com/office/drawing/2014/main" id="{DDE02A9A-8436-44DD-B29A-CEFD27154524}"/>
              </a:ext>
            </a:extLst>
          </p:cNvPr>
          <p:cNvSpPr>
            <a:spLocks noGrp="1"/>
          </p:cNvSpPr>
          <p:nvPr>
            <p:ph type="subTitle" idx="1"/>
          </p:nvPr>
        </p:nvSpPr>
        <p:spPr>
          <a:xfrm>
            <a:off x="233362" y="1612438"/>
            <a:ext cx="5687378" cy="2298300"/>
          </a:xfrm>
        </p:spPr>
        <p:txBody>
          <a:bodyPr/>
          <a:lstStyle/>
          <a:p>
            <a:pPr>
              <a:spcBef>
                <a:spcPts val="300"/>
              </a:spcBef>
            </a:pPr>
            <a:r>
              <a:rPr lang="hu-HU" sz="1800" dirty="0">
                <a:latin typeface="Prompt" panose="00000500000000000000" pitchFamily="2" charset="-34"/>
                <a:cs typeface="Prompt" panose="00000500000000000000" pitchFamily="2" charset="-34"/>
              </a:rPr>
              <a:t>​</a:t>
            </a:r>
            <a:r>
              <a:rPr lang="hu-HU" sz="1800" b="1" dirty="0">
                <a:solidFill>
                  <a:srgbClr val="5F88CA"/>
                </a:solidFill>
                <a:latin typeface="Prompt" panose="00000500000000000000" pitchFamily="2" charset="-34"/>
                <a:cs typeface="Prompt" panose="00000500000000000000" pitchFamily="2" charset="-34"/>
              </a:rPr>
              <a:t>Szervezeti</a:t>
            </a:r>
            <a:r>
              <a:rPr lang="hu-HU" sz="1800" dirty="0">
                <a:latin typeface="Prompt" panose="00000500000000000000" pitchFamily="2" charset="-34"/>
                <a:cs typeface="Prompt" panose="00000500000000000000" pitchFamily="2" charset="-34"/>
              </a:rPr>
              <a:t> </a:t>
            </a:r>
            <a:r>
              <a:rPr lang="hu-HU" sz="1800" b="1" dirty="0">
                <a:solidFill>
                  <a:srgbClr val="5F88CA"/>
                </a:solidFill>
                <a:latin typeface="Prompt" panose="00000500000000000000" pitchFamily="2" charset="-34"/>
                <a:cs typeface="Prompt" panose="00000500000000000000" pitchFamily="2" charset="-34"/>
              </a:rPr>
              <a:t>egységek</a:t>
            </a:r>
            <a:r>
              <a:rPr lang="hu-HU" sz="1800" dirty="0">
                <a:latin typeface="Prompt" panose="00000500000000000000" pitchFamily="2" charset="-34"/>
                <a:cs typeface="Prompt" panose="00000500000000000000" pitchFamily="2" charset="-34"/>
              </a:rPr>
              <a:t> logikai tagoláshoz (</a:t>
            </a:r>
            <a:r>
              <a:rPr lang="hu-HU" sz="1800" b="1" dirty="0">
                <a:solidFill>
                  <a:srgbClr val="5F88CA"/>
                </a:solidFill>
                <a:latin typeface="Prompt" panose="00000500000000000000" pitchFamily="2" charset="-34"/>
                <a:cs typeface="Prompt" panose="00000500000000000000" pitchFamily="2" charset="-34"/>
              </a:rPr>
              <a:t>OU</a:t>
            </a:r>
            <a:r>
              <a:rPr lang="hu-HU" sz="1800" dirty="0">
                <a:latin typeface="Prompt" panose="00000500000000000000" pitchFamily="2" charset="-34"/>
                <a:cs typeface="Prompt" panose="00000500000000000000" pitchFamily="2" charset="-34"/>
              </a:rPr>
              <a:t>)</a:t>
            </a:r>
          </a:p>
          <a:p>
            <a:pPr>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GPO</a:t>
            </a:r>
            <a:r>
              <a:rPr lang="hu-HU" sz="1800" dirty="0">
                <a:solidFill>
                  <a:srgbClr val="15253F"/>
                </a:solidFill>
                <a:latin typeface="Prompt" panose="00000500000000000000" pitchFamily="2" charset="-34"/>
                <a:cs typeface="Prompt" panose="00000500000000000000" pitchFamily="2" charset="-34"/>
              </a:rPr>
              <a:t>: központi </a:t>
            </a:r>
            <a:r>
              <a:rPr lang="hu-HU" sz="1800" b="1" dirty="0">
                <a:solidFill>
                  <a:schemeClr val="accent2">
                    <a:lumMod val="50000"/>
                    <a:lumOff val="50000"/>
                  </a:schemeClr>
                </a:solidFill>
                <a:latin typeface="Prompt" panose="00000500000000000000" pitchFamily="2" charset="-34"/>
                <a:cs typeface="Prompt" panose="00000500000000000000" pitchFamily="2" charset="-34"/>
              </a:rPr>
              <a:t>csoportházirend</a:t>
            </a:r>
            <a:r>
              <a:rPr lang="hu-HU" sz="1800" dirty="0">
                <a:solidFill>
                  <a:srgbClr val="15253F"/>
                </a:solidFill>
                <a:latin typeface="Prompt" panose="00000500000000000000" pitchFamily="2" charset="-34"/>
                <a:cs typeface="Prompt" panose="00000500000000000000" pitchFamily="2" charset="-34"/>
              </a:rPr>
              <a:t>-kezelés</a:t>
            </a:r>
          </a:p>
          <a:p>
            <a:pPr marL="684000" lvl="1" algn="l">
              <a:spcBef>
                <a:spcPts val="300"/>
              </a:spcBef>
            </a:pPr>
            <a:r>
              <a:rPr lang="hu-HU" sz="1400" dirty="0">
                <a:latin typeface="Prompt" panose="00000500000000000000" pitchFamily="2" charset="-34"/>
                <a:cs typeface="Prompt" panose="00000500000000000000" pitchFamily="2" charset="-34"/>
              </a:rPr>
              <a:t>✅</a:t>
            </a:r>
            <a:r>
              <a:rPr lang="hu-HU" sz="1800" dirty="0">
                <a:latin typeface="Prompt" panose="00000500000000000000" pitchFamily="2" charset="-34"/>
                <a:cs typeface="Prompt" panose="00000500000000000000" pitchFamily="2" charset="-34"/>
              </a:rPr>
              <a:t> Jelszóházirend </a:t>
            </a:r>
          </a:p>
          <a:p>
            <a:pPr marL="684000" lvl="1" algn="l">
              <a:spcBef>
                <a:spcPts val="300"/>
              </a:spcBef>
            </a:pPr>
            <a:r>
              <a:rPr lang="hu-HU" sz="1400" dirty="0">
                <a:latin typeface="Prompt" panose="00000500000000000000" pitchFamily="2" charset="-34"/>
                <a:cs typeface="Prompt" panose="00000500000000000000" pitchFamily="2" charset="-34"/>
              </a:rPr>
              <a:t>🚫 </a:t>
            </a:r>
            <a:r>
              <a:rPr lang="hu-HU" sz="1800" dirty="0">
                <a:latin typeface="Prompt" panose="00000500000000000000" pitchFamily="2" charset="-34"/>
                <a:cs typeface="Prompt" panose="00000500000000000000" pitchFamily="2" charset="-34"/>
              </a:rPr>
              <a:t>Parancssor és Microsoft </a:t>
            </a:r>
            <a:r>
              <a:rPr lang="hu-HU" sz="1800" dirty="0" err="1">
                <a:latin typeface="Prompt" panose="00000500000000000000" pitchFamily="2" charset="-34"/>
                <a:cs typeface="Prompt" panose="00000500000000000000" pitchFamily="2" charset="-34"/>
              </a:rPr>
              <a:t>Store</a:t>
            </a:r>
            <a:r>
              <a:rPr lang="hu-HU" sz="1800" dirty="0">
                <a:latin typeface="Prompt" panose="00000500000000000000" pitchFamily="2" charset="-34"/>
                <a:cs typeface="Prompt" panose="00000500000000000000" pitchFamily="2" charset="-34"/>
              </a:rPr>
              <a:t> letiltva</a:t>
            </a:r>
          </a:p>
          <a:p>
            <a:pPr marL="684000" lvl="1" algn="l">
              <a:spcBef>
                <a:spcPts val="300"/>
              </a:spcBef>
            </a:pPr>
            <a:r>
              <a:rPr lang="hu-HU" sz="1400" dirty="0">
                <a:latin typeface="Prompt" panose="00000500000000000000" pitchFamily="2" charset="-34"/>
                <a:cs typeface="Prompt" panose="00000500000000000000" pitchFamily="2" charset="-34"/>
              </a:rPr>
              <a:t>🚫 </a:t>
            </a:r>
            <a:r>
              <a:rPr lang="hu-HU" sz="1800" dirty="0">
                <a:latin typeface="Prompt" panose="00000500000000000000" pitchFamily="2" charset="-34"/>
                <a:cs typeface="Prompt" panose="00000500000000000000" pitchFamily="2" charset="-34"/>
              </a:rPr>
              <a:t>USB-tárolók letiltása</a:t>
            </a:r>
            <a:endParaRPr lang="hu-HU" sz="1400" dirty="0">
              <a:latin typeface="Prompt" panose="00000500000000000000" pitchFamily="2" charset="-34"/>
              <a:cs typeface="Prompt" panose="00000500000000000000" pitchFamily="2" charset="-34"/>
            </a:endParaRPr>
          </a:p>
          <a:p>
            <a:pPr>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Automatizált</a:t>
            </a:r>
            <a:r>
              <a:rPr lang="hu-HU" sz="1800" dirty="0">
                <a:solidFill>
                  <a:srgbClr val="15253F"/>
                </a:solidFill>
                <a:latin typeface="Prompt" panose="00000500000000000000" pitchFamily="2" charset="-34"/>
                <a:cs typeface="Prompt" panose="00000500000000000000" pitchFamily="2" charset="-34"/>
              </a:rPr>
              <a:t> szoftvertelepítés</a:t>
            </a:r>
          </a:p>
          <a:p>
            <a:pPr marL="684000" lvl="1" algn="l">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Centralizált</a:t>
            </a:r>
            <a:r>
              <a:rPr lang="hu-HU" sz="1800" dirty="0">
                <a:latin typeface="Prompt" panose="00000500000000000000" pitchFamily="2" charset="-34"/>
                <a:cs typeface="Prompt" panose="00000500000000000000" pitchFamily="2" charset="-34"/>
              </a:rPr>
              <a:t> vezérlés</a:t>
            </a:r>
          </a:p>
          <a:p>
            <a:endParaRPr lang="hu-HU" dirty="0"/>
          </a:p>
        </p:txBody>
      </p:sp>
      <p:pic>
        <p:nvPicPr>
          <p:cNvPr id="7" name="Kép 6">
            <a:extLst>
              <a:ext uri="{FF2B5EF4-FFF2-40B4-BE49-F238E27FC236}">
                <a16:creationId xmlns:a16="http://schemas.microsoft.com/office/drawing/2014/main" id="{344C0207-7A96-4FBB-9907-24343B48CF7E}"/>
              </a:ext>
            </a:extLst>
          </p:cNvPr>
          <p:cNvPicPr>
            <a:picLocks noChangeAspect="1"/>
          </p:cNvPicPr>
          <p:nvPr/>
        </p:nvPicPr>
        <p:blipFill>
          <a:blip r:embed="rId2"/>
          <a:stretch>
            <a:fillRect/>
          </a:stretch>
        </p:blipFill>
        <p:spPr>
          <a:xfrm>
            <a:off x="6905862" y="1793196"/>
            <a:ext cx="2004776" cy="1036560"/>
          </a:xfrm>
          <a:prstGeom prst="rect">
            <a:avLst/>
          </a:prstGeom>
        </p:spPr>
      </p:pic>
      <p:grpSp>
        <p:nvGrpSpPr>
          <p:cNvPr id="9" name="Csoportba foglalás 8">
            <a:extLst>
              <a:ext uri="{FF2B5EF4-FFF2-40B4-BE49-F238E27FC236}">
                <a16:creationId xmlns:a16="http://schemas.microsoft.com/office/drawing/2014/main" id="{3EB1DDCF-368A-4D88-A755-181E391E5F9D}"/>
              </a:ext>
            </a:extLst>
          </p:cNvPr>
          <p:cNvGrpSpPr/>
          <p:nvPr/>
        </p:nvGrpSpPr>
        <p:grpSpPr>
          <a:xfrm>
            <a:off x="438150" y="4034705"/>
            <a:ext cx="3393867" cy="1041799"/>
            <a:chOff x="720997" y="1207067"/>
            <a:chExt cx="5416134" cy="1662564"/>
          </a:xfrm>
        </p:grpSpPr>
        <p:pic>
          <p:nvPicPr>
            <p:cNvPr id="10" name="Kép 9">
              <a:extLst>
                <a:ext uri="{FF2B5EF4-FFF2-40B4-BE49-F238E27FC236}">
                  <a16:creationId xmlns:a16="http://schemas.microsoft.com/office/drawing/2014/main" id="{E710BA85-C0BD-4EE8-BB9D-610FDA92B4A9}"/>
                </a:ext>
              </a:extLst>
            </p:cNvPr>
            <p:cNvPicPr>
              <a:picLocks noChangeAspect="1"/>
            </p:cNvPicPr>
            <p:nvPr/>
          </p:nvPicPr>
          <p:blipFill rotWithShape="1">
            <a:blip r:embed="rId3"/>
            <a:srcRect l="83158"/>
            <a:stretch/>
          </p:blipFill>
          <p:spPr>
            <a:xfrm>
              <a:off x="4752357" y="1207067"/>
              <a:ext cx="1384774" cy="1662563"/>
            </a:xfrm>
            <a:prstGeom prst="rect">
              <a:avLst/>
            </a:prstGeom>
          </p:spPr>
        </p:pic>
        <p:pic>
          <p:nvPicPr>
            <p:cNvPr id="11" name="Kép 10">
              <a:extLst>
                <a:ext uri="{FF2B5EF4-FFF2-40B4-BE49-F238E27FC236}">
                  <a16:creationId xmlns:a16="http://schemas.microsoft.com/office/drawing/2014/main" id="{95277A6A-7E36-4023-8C91-C0F7DA0BA23B}"/>
                </a:ext>
              </a:extLst>
            </p:cNvPr>
            <p:cNvPicPr>
              <a:picLocks noChangeAspect="1"/>
            </p:cNvPicPr>
            <p:nvPr/>
          </p:nvPicPr>
          <p:blipFill rotWithShape="1">
            <a:blip r:embed="rId3"/>
            <a:srcRect r="48498"/>
            <a:stretch/>
          </p:blipFill>
          <p:spPr>
            <a:xfrm>
              <a:off x="720997" y="1207068"/>
              <a:ext cx="4234560" cy="1662563"/>
            </a:xfrm>
            <a:prstGeom prst="rect">
              <a:avLst/>
            </a:prstGeom>
          </p:spPr>
        </p:pic>
      </p:grpSp>
      <p:grpSp>
        <p:nvGrpSpPr>
          <p:cNvPr id="15" name="Csoportba foglalás 14">
            <a:extLst>
              <a:ext uri="{FF2B5EF4-FFF2-40B4-BE49-F238E27FC236}">
                <a16:creationId xmlns:a16="http://schemas.microsoft.com/office/drawing/2014/main" id="{91132D06-7500-4FE1-BD66-425978593A78}"/>
              </a:ext>
            </a:extLst>
          </p:cNvPr>
          <p:cNvGrpSpPr/>
          <p:nvPr/>
        </p:nvGrpSpPr>
        <p:grpSpPr>
          <a:xfrm>
            <a:off x="4790673" y="3085318"/>
            <a:ext cx="3475295" cy="1036561"/>
            <a:chOff x="4185778" y="3910738"/>
            <a:chExt cx="3556142" cy="1060675"/>
          </a:xfrm>
        </p:grpSpPr>
        <p:pic>
          <p:nvPicPr>
            <p:cNvPr id="8" name="Kép 7">
              <a:extLst>
                <a:ext uri="{FF2B5EF4-FFF2-40B4-BE49-F238E27FC236}">
                  <a16:creationId xmlns:a16="http://schemas.microsoft.com/office/drawing/2014/main" id="{262149AE-361E-48F5-8551-57518FA065B3}"/>
                </a:ext>
              </a:extLst>
            </p:cNvPr>
            <p:cNvPicPr>
              <a:picLocks noChangeAspect="1"/>
            </p:cNvPicPr>
            <p:nvPr/>
          </p:nvPicPr>
          <p:blipFill rotWithShape="1">
            <a:blip r:embed="rId4"/>
            <a:srcRect l="6788" t="15724" r="20530"/>
            <a:stretch/>
          </p:blipFill>
          <p:spPr>
            <a:xfrm>
              <a:off x="4185778" y="4139798"/>
              <a:ext cx="3469923" cy="831615"/>
            </a:xfrm>
            <a:prstGeom prst="rect">
              <a:avLst/>
            </a:prstGeom>
          </p:spPr>
        </p:pic>
        <p:grpSp>
          <p:nvGrpSpPr>
            <p:cNvPr id="12" name="Csoportba foglalás 11">
              <a:extLst>
                <a:ext uri="{FF2B5EF4-FFF2-40B4-BE49-F238E27FC236}">
                  <a16:creationId xmlns:a16="http://schemas.microsoft.com/office/drawing/2014/main" id="{B36D86F9-1C42-47A0-9A1B-34FB1B08D9DD}"/>
                </a:ext>
              </a:extLst>
            </p:cNvPr>
            <p:cNvGrpSpPr/>
            <p:nvPr/>
          </p:nvGrpSpPr>
          <p:grpSpPr>
            <a:xfrm>
              <a:off x="6630859" y="3910738"/>
              <a:ext cx="1111061" cy="428342"/>
              <a:chOff x="6042818" y="1262401"/>
              <a:chExt cx="1416508" cy="546100"/>
            </a:xfrm>
          </p:grpSpPr>
          <p:pic>
            <p:nvPicPr>
              <p:cNvPr id="13" name="Kép 12">
                <a:extLst>
                  <a:ext uri="{FF2B5EF4-FFF2-40B4-BE49-F238E27FC236}">
                    <a16:creationId xmlns:a16="http://schemas.microsoft.com/office/drawing/2014/main" id="{9AEB3711-C1E9-4405-B5BA-F93C8043B8A2}"/>
                  </a:ext>
                </a:extLst>
              </p:cNvPr>
              <p:cNvPicPr>
                <a:picLocks noChangeAspect="1"/>
              </p:cNvPicPr>
              <p:nvPr/>
            </p:nvPicPr>
            <p:blipFill>
              <a:blip r:embed="rId5"/>
              <a:stretch>
                <a:fillRect/>
              </a:stretch>
            </p:blipFill>
            <p:spPr>
              <a:xfrm>
                <a:off x="6042818" y="1262401"/>
                <a:ext cx="546100" cy="546100"/>
              </a:xfrm>
              <a:prstGeom prst="rect">
                <a:avLst/>
              </a:prstGeom>
            </p:spPr>
          </p:pic>
          <p:pic>
            <p:nvPicPr>
              <p:cNvPr id="14" name="Ábra 13">
                <a:extLst>
                  <a:ext uri="{FF2B5EF4-FFF2-40B4-BE49-F238E27FC236}">
                    <a16:creationId xmlns:a16="http://schemas.microsoft.com/office/drawing/2014/main" id="{E30CC354-C049-4A20-B2EE-C8DCA7F935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7499" y="1336354"/>
                <a:ext cx="791827" cy="451675"/>
              </a:xfrm>
              <a:prstGeom prst="rect">
                <a:avLst/>
              </a:prstGeom>
            </p:spPr>
          </p:pic>
        </p:grpSp>
      </p:grpSp>
    </p:spTree>
    <p:extLst>
      <p:ext uri="{BB962C8B-B14F-4D97-AF65-F5344CB8AC3E}">
        <p14:creationId xmlns:p14="http://schemas.microsoft.com/office/powerpoint/2010/main" val="2641162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a:extLst>
              <a:ext uri="{FF2B5EF4-FFF2-40B4-BE49-F238E27FC236}">
                <a16:creationId xmlns:a16="http://schemas.microsoft.com/office/drawing/2014/main" id="{71D45AE5-6217-40D8-AE42-14492358F44C}"/>
              </a:ext>
            </a:extLst>
          </p:cNvPr>
          <p:cNvSpPr>
            <a:spLocks noGrp="1"/>
          </p:cNvSpPr>
          <p:nvPr>
            <p:ph type="title"/>
          </p:nvPr>
        </p:nvSpPr>
        <p:spPr>
          <a:xfrm>
            <a:off x="438150" y="209213"/>
            <a:ext cx="5710238" cy="1343700"/>
          </a:xfrm>
        </p:spPr>
        <p:txBody>
          <a:bodyPr/>
          <a:lstStyle/>
          <a:p>
            <a:r>
              <a:rPr lang="en-US" dirty="0"/>
              <a:t>Why we use Windows Server </a:t>
            </a:r>
            <a:endParaRPr lang="hu-HU" dirty="0"/>
          </a:p>
        </p:txBody>
      </p:sp>
      <p:sp>
        <p:nvSpPr>
          <p:cNvPr id="4" name="Alcím 3">
            <a:extLst>
              <a:ext uri="{FF2B5EF4-FFF2-40B4-BE49-F238E27FC236}">
                <a16:creationId xmlns:a16="http://schemas.microsoft.com/office/drawing/2014/main" id="{01FB1011-D93B-42A2-AEBD-EF47F2EDF28E}"/>
              </a:ext>
            </a:extLst>
          </p:cNvPr>
          <p:cNvSpPr>
            <a:spLocks noGrp="1"/>
          </p:cNvSpPr>
          <p:nvPr>
            <p:ph type="subTitle" idx="1"/>
          </p:nvPr>
        </p:nvSpPr>
        <p:spPr>
          <a:xfrm>
            <a:off x="233361" y="1612438"/>
            <a:ext cx="5710237" cy="2298300"/>
          </a:xfrm>
          <a:noFill/>
          <a:ln>
            <a:noFill/>
          </a:ln>
        </p:spPr>
        <p:txBody>
          <a:bodyPr spcFirstLastPara="1" wrap="square" lIns="91425" tIns="91425" rIns="91425" bIns="91425" anchor="t" anchorCtr="0">
            <a:noAutofit/>
          </a:bodyPr>
          <a:lstStyle/>
          <a:p>
            <a:pPr>
              <a:spcBef>
                <a:spcPts val="300"/>
              </a:spcBef>
            </a:pPr>
            <a:r>
              <a:rPr lang="en-US" b="1" dirty="0">
                <a:solidFill>
                  <a:srgbClr val="5F88CA"/>
                </a:solidFill>
              </a:rPr>
              <a:t>Centralized</a:t>
            </a:r>
            <a:r>
              <a:rPr lang="en-US" dirty="0"/>
              <a:t> </a:t>
            </a:r>
            <a:r>
              <a:rPr lang="en-US" b="1" dirty="0">
                <a:solidFill>
                  <a:srgbClr val="5F88CA"/>
                </a:solidFill>
              </a:rPr>
              <a:t>control</a:t>
            </a:r>
            <a:r>
              <a:rPr lang="en-US" dirty="0"/>
              <a:t> of users and devices</a:t>
            </a:r>
            <a:endParaRPr lang="hu-HU" dirty="0"/>
          </a:p>
          <a:p>
            <a:pPr>
              <a:spcBef>
                <a:spcPts val="300"/>
              </a:spcBef>
            </a:pPr>
            <a:r>
              <a:rPr lang="en-US" b="1" dirty="0">
                <a:solidFill>
                  <a:srgbClr val="5F88CA"/>
                </a:solidFill>
              </a:rPr>
              <a:t>Easy</a:t>
            </a:r>
            <a:r>
              <a:rPr lang="en-US" dirty="0"/>
              <a:t> security policy </a:t>
            </a:r>
            <a:r>
              <a:rPr lang="en-US" b="1" dirty="0">
                <a:solidFill>
                  <a:srgbClr val="5F88CA"/>
                </a:solidFill>
              </a:rPr>
              <a:t>management</a:t>
            </a:r>
            <a:endParaRPr lang="hu-HU" b="1" dirty="0">
              <a:solidFill>
                <a:srgbClr val="5F88CA"/>
              </a:solidFill>
            </a:endParaRPr>
          </a:p>
          <a:p>
            <a:pPr>
              <a:spcBef>
                <a:spcPts val="300"/>
              </a:spcBef>
            </a:pPr>
            <a:r>
              <a:rPr lang="en-US" b="1" dirty="0">
                <a:solidFill>
                  <a:srgbClr val="5F88CA"/>
                </a:solidFill>
              </a:rPr>
              <a:t>Automated</a:t>
            </a:r>
            <a:r>
              <a:rPr lang="en-US" dirty="0"/>
              <a:t> software deployment</a:t>
            </a:r>
            <a:endParaRPr lang="hu-HU" dirty="0"/>
          </a:p>
          <a:p>
            <a:pPr>
              <a:spcBef>
                <a:spcPts val="300"/>
              </a:spcBef>
            </a:pPr>
            <a:r>
              <a:rPr lang="en-US" b="1" dirty="0">
                <a:solidFill>
                  <a:srgbClr val="5F88CA"/>
                </a:solidFill>
              </a:rPr>
              <a:t>Quick</a:t>
            </a:r>
            <a:r>
              <a:rPr lang="en-US" dirty="0"/>
              <a:t> </a:t>
            </a:r>
            <a:r>
              <a:rPr lang="en-US" b="1" dirty="0">
                <a:solidFill>
                  <a:srgbClr val="5F88CA"/>
                </a:solidFill>
              </a:rPr>
              <a:t>setup</a:t>
            </a:r>
            <a:r>
              <a:rPr lang="en-US" dirty="0"/>
              <a:t> for shared folders and printers</a:t>
            </a:r>
            <a:endParaRPr lang="hu-HU" dirty="0"/>
          </a:p>
          <a:p>
            <a:pPr>
              <a:spcBef>
                <a:spcPts val="300"/>
              </a:spcBef>
            </a:pPr>
            <a:r>
              <a:rPr lang="en-US" b="1" dirty="0">
                <a:solidFill>
                  <a:srgbClr val="5F88CA"/>
                </a:solidFill>
              </a:rPr>
              <a:t>Better</a:t>
            </a:r>
            <a:r>
              <a:rPr lang="en-US" dirty="0"/>
              <a:t> data protection and </a:t>
            </a:r>
            <a:r>
              <a:rPr lang="en-US" b="1" dirty="0">
                <a:solidFill>
                  <a:srgbClr val="5F88CA"/>
                </a:solidFill>
              </a:rPr>
              <a:t>access</a:t>
            </a:r>
            <a:r>
              <a:rPr lang="en-US" dirty="0"/>
              <a:t> </a:t>
            </a:r>
            <a:r>
              <a:rPr lang="en-US" b="1" dirty="0">
                <a:solidFill>
                  <a:srgbClr val="5F88CA"/>
                </a:solidFill>
              </a:rPr>
              <a:t>control</a:t>
            </a:r>
            <a:endParaRPr lang="hu-HU" b="1" dirty="0">
              <a:solidFill>
                <a:srgbClr val="5F88CA"/>
              </a:solidFill>
            </a:endParaRPr>
          </a:p>
          <a:p>
            <a:pPr>
              <a:spcBef>
                <a:spcPts val="300"/>
              </a:spcBef>
            </a:pPr>
            <a:endParaRPr lang="hu-HU" dirty="0"/>
          </a:p>
        </p:txBody>
      </p:sp>
      <p:pic>
        <p:nvPicPr>
          <p:cNvPr id="5" name="Kép 4" descr="A képen szöveg, képernyőkép, Acélkék, kék látható&#10;&#10;Előfordulhat, hogy a mesterséges intelligencia által létrehozott tartalom helytelen.">
            <a:extLst>
              <a:ext uri="{FF2B5EF4-FFF2-40B4-BE49-F238E27FC236}">
                <a16:creationId xmlns:a16="http://schemas.microsoft.com/office/drawing/2014/main" id="{E516BF7B-2788-4594-B881-3DE512200463}"/>
              </a:ext>
            </a:extLst>
          </p:cNvPr>
          <p:cNvPicPr>
            <a:picLocks noChangeAspect="1"/>
          </p:cNvPicPr>
          <p:nvPr/>
        </p:nvPicPr>
        <p:blipFill>
          <a:blip r:embed="rId3"/>
          <a:stretch>
            <a:fillRect/>
          </a:stretch>
        </p:blipFill>
        <p:spPr>
          <a:xfrm>
            <a:off x="6598047" y="1552913"/>
            <a:ext cx="1964928" cy="1105272"/>
          </a:xfrm>
          <a:prstGeom prst="roundRect">
            <a:avLst>
              <a:gd name="adj" fmla="val 11793"/>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4413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4858075" y="1948525"/>
            <a:ext cx="3918900" cy="19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Kecskeméti Adatközpont</a:t>
            </a:r>
            <a:endParaRPr dirty="0"/>
          </a:p>
        </p:txBody>
      </p:sp>
      <p:sp>
        <p:nvSpPr>
          <p:cNvPr id="342" name="Google Shape;342;p39"/>
          <p:cNvSpPr txBox="1">
            <a:spLocks noGrp="1"/>
          </p:cNvSpPr>
          <p:nvPr>
            <p:ph type="title" idx="2"/>
          </p:nvPr>
        </p:nvSpPr>
        <p:spPr>
          <a:xfrm>
            <a:off x="4963434" y="924863"/>
            <a:ext cx="954000" cy="9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hu-HU" dirty="0"/>
              <a:t>4</a:t>
            </a:r>
            <a:endParaRPr dirty="0"/>
          </a:p>
        </p:txBody>
      </p:sp>
      <p:sp>
        <p:nvSpPr>
          <p:cNvPr id="10" name="Google Shape;303;p35">
            <a:extLst>
              <a:ext uri="{FF2B5EF4-FFF2-40B4-BE49-F238E27FC236}">
                <a16:creationId xmlns:a16="http://schemas.microsoft.com/office/drawing/2014/main" id="{7F1F1279-B4BC-40B5-B363-E7D7A56372BE}"/>
              </a:ext>
            </a:extLst>
          </p:cNvPr>
          <p:cNvSpPr/>
          <p:nvPr/>
        </p:nvSpPr>
        <p:spPr>
          <a:xfrm>
            <a:off x="4968621" y="3539662"/>
            <a:ext cx="1897625" cy="66356"/>
          </a:xfrm>
          <a:prstGeom prst="rect">
            <a:avLst/>
          </a:prstGeom>
          <a:solidFill>
            <a:schemeClr val="accent2"/>
          </a:solidFill>
          <a:ln>
            <a:solidFill>
              <a:srgbClr val="15253F"/>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2" name="Csoportba foglalás 11">
            <a:extLst>
              <a:ext uri="{FF2B5EF4-FFF2-40B4-BE49-F238E27FC236}">
                <a16:creationId xmlns:a16="http://schemas.microsoft.com/office/drawing/2014/main" id="{F9733A9C-9DCC-4EBA-8526-9D5AE2C3380E}"/>
              </a:ext>
            </a:extLst>
          </p:cNvPr>
          <p:cNvGrpSpPr/>
          <p:nvPr/>
        </p:nvGrpSpPr>
        <p:grpSpPr>
          <a:xfrm>
            <a:off x="1391177" y="1636833"/>
            <a:ext cx="2857881" cy="1869833"/>
            <a:chOff x="271291" y="809360"/>
            <a:chExt cx="8776800" cy="5742419"/>
          </a:xfrm>
        </p:grpSpPr>
        <p:pic>
          <p:nvPicPr>
            <p:cNvPr id="13" name="Kép 12">
              <a:extLst>
                <a:ext uri="{FF2B5EF4-FFF2-40B4-BE49-F238E27FC236}">
                  <a16:creationId xmlns:a16="http://schemas.microsoft.com/office/drawing/2014/main" id="{C26EF785-2A22-4BF4-9A34-B573DECE400B}"/>
                </a:ext>
              </a:extLst>
            </p:cNvPr>
            <p:cNvPicPr>
              <a:picLocks noChangeAspect="1"/>
            </p:cNvPicPr>
            <p:nvPr/>
          </p:nvPicPr>
          <p:blipFill>
            <a:blip r:embed="rId3"/>
            <a:stretch>
              <a:fillRect/>
            </a:stretch>
          </p:blipFill>
          <p:spPr>
            <a:xfrm>
              <a:off x="271291" y="2797083"/>
              <a:ext cx="8776800" cy="3754696"/>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grpSp>
          <p:nvGrpSpPr>
            <p:cNvPr id="14" name="Csoportba foglalás 13">
              <a:extLst>
                <a:ext uri="{FF2B5EF4-FFF2-40B4-BE49-F238E27FC236}">
                  <a16:creationId xmlns:a16="http://schemas.microsoft.com/office/drawing/2014/main" id="{63D68759-737E-4093-87B7-E8FF06A1F093}"/>
                </a:ext>
              </a:extLst>
            </p:cNvPr>
            <p:cNvGrpSpPr/>
            <p:nvPr/>
          </p:nvGrpSpPr>
          <p:grpSpPr>
            <a:xfrm>
              <a:off x="271291" y="809360"/>
              <a:ext cx="8775775" cy="1897200"/>
              <a:chOff x="271291" y="809360"/>
              <a:chExt cx="8775775" cy="1897200"/>
            </a:xfrm>
          </p:grpSpPr>
          <p:pic>
            <p:nvPicPr>
              <p:cNvPr id="15" name="Kép 14">
                <a:extLst>
                  <a:ext uri="{FF2B5EF4-FFF2-40B4-BE49-F238E27FC236}">
                    <a16:creationId xmlns:a16="http://schemas.microsoft.com/office/drawing/2014/main" id="{2CE26BF7-869A-427F-8172-8F7DF5B8096D}"/>
                  </a:ext>
                </a:extLst>
              </p:cNvPr>
              <p:cNvPicPr>
                <a:picLocks noChangeAspect="1"/>
              </p:cNvPicPr>
              <p:nvPr/>
            </p:nvPicPr>
            <p:blipFill>
              <a:blip r:embed="rId4"/>
              <a:stretch>
                <a:fillRect/>
              </a:stretch>
            </p:blipFill>
            <p:spPr>
              <a:xfrm>
                <a:off x="271291" y="809360"/>
                <a:ext cx="6554115" cy="1895740"/>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pic>
            <p:nvPicPr>
              <p:cNvPr id="16" name="Kép 15">
                <a:extLst>
                  <a:ext uri="{FF2B5EF4-FFF2-40B4-BE49-F238E27FC236}">
                    <a16:creationId xmlns:a16="http://schemas.microsoft.com/office/drawing/2014/main" id="{C21D5020-7C49-41D4-8291-E0A4286EFF41}"/>
                  </a:ext>
                </a:extLst>
              </p:cNvPr>
              <p:cNvPicPr>
                <a:picLocks noChangeAspect="1"/>
              </p:cNvPicPr>
              <p:nvPr/>
            </p:nvPicPr>
            <p:blipFill>
              <a:blip r:embed="rId5"/>
              <a:stretch>
                <a:fillRect/>
              </a:stretch>
            </p:blipFill>
            <p:spPr>
              <a:xfrm>
                <a:off x="6896100" y="809360"/>
                <a:ext cx="2150966" cy="1897200"/>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grpSp>
      </p:grpSp>
    </p:spTree>
    <p:extLst>
      <p:ext uri="{BB962C8B-B14F-4D97-AF65-F5344CB8AC3E}">
        <p14:creationId xmlns:p14="http://schemas.microsoft.com/office/powerpoint/2010/main" val="419930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a:extLst>
              <a:ext uri="{FF2B5EF4-FFF2-40B4-BE49-F238E27FC236}">
                <a16:creationId xmlns:a16="http://schemas.microsoft.com/office/drawing/2014/main" id="{20F41A49-C9F0-4B36-93AD-D16E24C0EBAC}"/>
              </a:ext>
            </a:extLst>
          </p:cNvPr>
          <p:cNvSpPr>
            <a:spLocks noGrp="1"/>
          </p:cNvSpPr>
          <p:nvPr>
            <p:ph type="title"/>
          </p:nvPr>
        </p:nvSpPr>
        <p:spPr/>
        <p:txBody>
          <a:bodyPr/>
          <a:lstStyle/>
          <a:p>
            <a:r>
              <a:rPr lang="hu-HU" dirty="0"/>
              <a:t>Biztonsági adatközpont</a:t>
            </a:r>
          </a:p>
        </p:txBody>
      </p:sp>
      <p:sp>
        <p:nvSpPr>
          <p:cNvPr id="6" name="Rectangle 2">
            <a:extLst>
              <a:ext uri="{FF2B5EF4-FFF2-40B4-BE49-F238E27FC236}">
                <a16:creationId xmlns:a16="http://schemas.microsoft.com/office/drawing/2014/main" id="{72A3773B-3A52-41DA-84F4-C12E35ED2CFD}"/>
              </a:ext>
            </a:extLst>
          </p:cNvPr>
          <p:cNvSpPr>
            <a:spLocks noGrp="1" noChangeArrowheads="1"/>
          </p:cNvSpPr>
          <p:nvPr>
            <p:ph type="subTitle" idx="1"/>
          </p:nvPr>
        </p:nvSpPr>
        <p:spPr bwMode="auto">
          <a:xfrm>
            <a:off x="233362" y="1611272"/>
            <a:ext cx="5767388" cy="2935327"/>
          </a:xfrm>
          <a:prstGeom prst="rect">
            <a:avLst/>
          </a:prstGeom>
          <a:noFill/>
          <a:ln>
            <a:noFill/>
          </a:ln>
        </p:spPr>
        <p:txBody>
          <a:bodyPr spcFirstLastPara="1" wrap="square" lIns="91425" tIns="91425" rIns="91425" bIns="91425" anchor="t" anchorCtr="0">
            <a:noAutofit/>
          </a:bodyPr>
          <a:lstStyle/>
          <a:p>
            <a:pPr>
              <a:spcBef>
                <a:spcPts val="300"/>
              </a:spcBef>
            </a:pPr>
            <a:r>
              <a:rPr lang="hu-HU" altLang="hu-HU" dirty="0"/>
              <a:t>Kiemelt szerep az </a:t>
            </a:r>
            <a:r>
              <a:rPr lang="hu-HU" altLang="hu-HU" b="1" dirty="0">
                <a:solidFill>
                  <a:srgbClr val="5F88CA"/>
                </a:solidFill>
              </a:rPr>
              <a:t>adatvédelemben</a:t>
            </a:r>
          </a:p>
          <a:p>
            <a:pPr marL="684000" lvl="1">
              <a:spcBef>
                <a:spcPts val="300"/>
              </a:spcBef>
            </a:pPr>
            <a:r>
              <a:rPr lang="hu-HU" altLang="hu-HU" sz="1800" b="1" dirty="0">
                <a:solidFill>
                  <a:srgbClr val="5F88CA"/>
                </a:solidFill>
                <a:latin typeface="Prompt" panose="00000500000000000000" pitchFamily="2" charset="-34"/>
                <a:cs typeface="Prompt" panose="00000500000000000000" pitchFamily="2" charset="-34"/>
              </a:rPr>
              <a:t>Kontrollált</a:t>
            </a:r>
            <a:r>
              <a:rPr lang="hu-HU" altLang="hu-HU" sz="1800" dirty="0">
                <a:latin typeface="Prompt" panose="00000500000000000000" pitchFamily="2" charset="-34"/>
                <a:cs typeface="Prompt" panose="00000500000000000000" pitchFamily="2" charset="-34"/>
              </a:rPr>
              <a:t> hozzáférés</a:t>
            </a:r>
          </a:p>
          <a:p>
            <a:pPr>
              <a:spcBef>
                <a:spcPts val="300"/>
              </a:spcBef>
            </a:pPr>
            <a:r>
              <a:rPr lang="hu-HU" altLang="hu-HU" dirty="0"/>
              <a:t>Központi </a:t>
            </a:r>
            <a:r>
              <a:rPr lang="hu-HU" altLang="hu-HU" b="1" dirty="0">
                <a:solidFill>
                  <a:srgbClr val="5F88CA"/>
                </a:solidFill>
              </a:rPr>
              <a:t>adatmentés</a:t>
            </a:r>
            <a:r>
              <a:rPr lang="hu-HU" altLang="hu-HU" dirty="0"/>
              <a:t> és archiválás</a:t>
            </a:r>
          </a:p>
          <a:p>
            <a:pPr>
              <a:spcBef>
                <a:spcPts val="300"/>
              </a:spcBef>
            </a:pPr>
            <a:r>
              <a:rPr lang="hu-HU" altLang="hu-HU" dirty="0"/>
              <a:t>Hosszútávú ügyféladat-tárolás</a:t>
            </a:r>
          </a:p>
          <a:p>
            <a:pPr marL="684000" lvl="1">
              <a:spcBef>
                <a:spcPts val="300"/>
              </a:spcBef>
            </a:pPr>
            <a:r>
              <a:rPr lang="hu-HU" altLang="hu-HU" sz="1800" dirty="0">
                <a:latin typeface="Prompt" panose="00000500000000000000" pitchFamily="2" charset="-34"/>
                <a:cs typeface="Prompt" panose="00000500000000000000" pitchFamily="2" charset="-34"/>
              </a:rPr>
              <a:t>Fájlszerver </a:t>
            </a:r>
            <a:r>
              <a:rPr lang="hu-HU" altLang="hu-HU" sz="1800" b="1" dirty="0">
                <a:solidFill>
                  <a:srgbClr val="5F88CA"/>
                </a:solidFill>
                <a:latin typeface="Prompt" panose="00000500000000000000" pitchFamily="2" charset="-34"/>
                <a:cs typeface="Prompt" panose="00000500000000000000" pitchFamily="2" charset="-34"/>
              </a:rPr>
              <a:t>rendszeres</a:t>
            </a:r>
            <a:r>
              <a:rPr lang="hu-HU" altLang="hu-HU" sz="1800" dirty="0">
                <a:latin typeface="Prompt" panose="00000500000000000000" pitchFamily="2" charset="-34"/>
                <a:cs typeface="Prompt" panose="00000500000000000000" pitchFamily="2" charset="-34"/>
              </a:rPr>
              <a:t> biztonsági mentése</a:t>
            </a:r>
          </a:p>
          <a:p>
            <a:pPr marL="684000" lvl="1">
              <a:spcBef>
                <a:spcPts val="300"/>
              </a:spcBef>
            </a:pPr>
            <a:r>
              <a:rPr lang="hu-HU" altLang="hu-HU" sz="1800" dirty="0">
                <a:latin typeface="Prompt" panose="00000500000000000000" pitchFamily="2" charset="-34"/>
                <a:cs typeface="Prompt" panose="00000500000000000000" pitchFamily="2" charset="-34"/>
              </a:rPr>
              <a:t>Felhő- és fizikai alapú </a:t>
            </a:r>
            <a:r>
              <a:rPr lang="hu-HU" altLang="hu-HU" sz="1800" b="1" dirty="0">
                <a:solidFill>
                  <a:srgbClr val="5F88CA"/>
                </a:solidFill>
                <a:latin typeface="Prompt" panose="00000500000000000000" pitchFamily="2" charset="-34"/>
                <a:cs typeface="Prompt" panose="00000500000000000000" pitchFamily="2" charset="-34"/>
              </a:rPr>
              <a:t>kombinált</a:t>
            </a:r>
            <a:r>
              <a:rPr lang="hu-HU" altLang="hu-HU" sz="1800" dirty="0">
                <a:latin typeface="Prompt" panose="00000500000000000000" pitchFamily="2" charset="-34"/>
                <a:cs typeface="Prompt" panose="00000500000000000000" pitchFamily="2" charset="-34"/>
              </a:rPr>
              <a:t> mentés</a:t>
            </a:r>
          </a:p>
          <a:p>
            <a:pPr>
              <a:spcBef>
                <a:spcPts val="300"/>
              </a:spcBef>
            </a:pPr>
            <a:r>
              <a:rPr lang="hu-HU" altLang="hu-HU" dirty="0"/>
              <a:t>Rendszeres </a:t>
            </a:r>
            <a:r>
              <a:rPr lang="hu-HU" altLang="hu-HU" b="1" dirty="0">
                <a:solidFill>
                  <a:srgbClr val="5F88CA"/>
                </a:solidFill>
              </a:rPr>
              <a:t>adatellenőrzés</a:t>
            </a:r>
            <a:r>
              <a:rPr lang="hu-HU" altLang="hu-HU" dirty="0"/>
              <a:t> és tisztitás</a:t>
            </a:r>
          </a:p>
        </p:txBody>
      </p:sp>
      <p:pic>
        <p:nvPicPr>
          <p:cNvPr id="8" name="Kép 7">
            <a:extLst>
              <a:ext uri="{FF2B5EF4-FFF2-40B4-BE49-F238E27FC236}">
                <a16:creationId xmlns:a16="http://schemas.microsoft.com/office/drawing/2014/main" id="{36A3F8F5-3F24-4189-906C-C898D3C75649}"/>
              </a:ext>
            </a:extLst>
          </p:cNvPr>
          <p:cNvPicPr>
            <a:picLocks noChangeAspect="1"/>
          </p:cNvPicPr>
          <p:nvPr/>
        </p:nvPicPr>
        <p:blipFill rotWithShape="1">
          <a:blip r:embed="rId2"/>
          <a:srcRect t="10142" r="27654"/>
          <a:stretch/>
        </p:blipFill>
        <p:spPr>
          <a:xfrm>
            <a:off x="6716260" y="1552913"/>
            <a:ext cx="1665742" cy="1961918"/>
          </a:xfrm>
          <a:prstGeom prst="rect">
            <a:avLst/>
          </a:prstGeom>
        </p:spPr>
      </p:pic>
    </p:spTree>
    <p:extLst>
      <p:ext uri="{BB962C8B-B14F-4D97-AF65-F5344CB8AC3E}">
        <p14:creationId xmlns:p14="http://schemas.microsoft.com/office/powerpoint/2010/main" val="212167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a:extLst>
              <a:ext uri="{FF2B5EF4-FFF2-40B4-BE49-F238E27FC236}">
                <a16:creationId xmlns:a16="http://schemas.microsoft.com/office/drawing/2014/main" id="{20F41A49-C9F0-4B36-93AD-D16E24C0EBAC}"/>
              </a:ext>
            </a:extLst>
          </p:cNvPr>
          <p:cNvSpPr>
            <a:spLocks noGrp="1"/>
          </p:cNvSpPr>
          <p:nvPr>
            <p:ph type="title"/>
          </p:nvPr>
        </p:nvSpPr>
        <p:spPr>
          <a:xfrm>
            <a:off x="438150" y="209213"/>
            <a:ext cx="5022850" cy="1343700"/>
          </a:xfrm>
        </p:spPr>
        <p:txBody>
          <a:bodyPr/>
          <a:lstStyle/>
          <a:p>
            <a:r>
              <a:rPr lang="hu-HU" dirty="0"/>
              <a:t>Tűzfal és hálózatvédelem</a:t>
            </a:r>
          </a:p>
        </p:txBody>
      </p:sp>
      <p:sp>
        <p:nvSpPr>
          <p:cNvPr id="6" name="Rectangle 2">
            <a:extLst>
              <a:ext uri="{FF2B5EF4-FFF2-40B4-BE49-F238E27FC236}">
                <a16:creationId xmlns:a16="http://schemas.microsoft.com/office/drawing/2014/main" id="{72A3773B-3A52-41DA-84F4-C12E35ED2CFD}"/>
              </a:ext>
            </a:extLst>
          </p:cNvPr>
          <p:cNvSpPr>
            <a:spLocks noGrp="1" noChangeArrowheads="1"/>
          </p:cNvSpPr>
          <p:nvPr>
            <p:ph type="subTitle" idx="1"/>
          </p:nvPr>
        </p:nvSpPr>
        <p:spPr bwMode="auto">
          <a:xfrm>
            <a:off x="233362" y="1611272"/>
            <a:ext cx="6129338" cy="2935327"/>
          </a:xfrm>
          <a:prstGeom prst="rect">
            <a:avLst/>
          </a:prstGeom>
          <a:noFill/>
          <a:ln>
            <a:noFill/>
          </a:ln>
        </p:spPr>
        <p:txBody>
          <a:bodyPr spcFirstLastPara="1" wrap="square" lIns="91425" tIns="91425" rIns="91425" bIns="91425" anchor="t" anchorCtr="0">
            <a:noAutofit/>
          </a:bodyPr>
          <a:lstStyle/>
          <a:p>
            <a:pPr>
              <a:spcBef>
                <a:spcPts val="300"/>
              </a:spcBef>
            </a:pPr>
            <a:r>
              <a:rPr lang="hu-HU" altLang="hu-HU" b="1" dirty="0">
                <a:solidFill>
                  <a:srgbClr val="5F88CA"/>
                </a:solidFill>
              </a:rPr>
              <a:t>Cisco</a:t>
            </a:r>
            <a:r>
              <a:rPr lang="hu-HU" altLang="hu-HU" dirty="0"/>
              <a:t> </a:t>
            </a:r>
            <a:r>
              <a:rPr lang="hu-HU" altLang="hu-HU" b="1" dirty="0">
                <a:solidFill>
                  <a:srgbClr val="5F88CA"/>
                </a:solidFill>
              </a:rPr>
              <a:t>ASA</a:t>
            </a:r>
            <a:r>
              <a:rPr lang="hu-HU" altLang="hu-HU" dirty="0"/>
              <a:t> 5506-X </a:t>
            </a:r>
            <a:r>
              <a:rPr lang="hu-HU" altLang="hu-HU" b="1" dirty="0">
                <a:solidFill>
                  <a:srgbClr val="5F88CA"/>
                </a:solidFill>
              </a:rPr>
              <a:t>tűzfal</a:t>
            </a:r>
            <a:r>
              <a:rPr lang="hu-HU" altLang="hu-HU" dirty="0"/>
              <a:t> alkalmazása</a:t>
            </a:r>
          </a:p>
          <a:p>
            <a:pPr marL="684000" lvl="1">
              <a:spcBef>
                <a:spcPts val="300"/>
              </a:spcBef>
            </a:pPr>
            <a:r>
              <a:rPr lang="hu-HU" altLang="hu-HU" sz="1800" b="1" dirty="0">
                <a:solidFill>
                  <a:srgbClr val="5F88CA"/>
                </a:solidFill>
                <a:latin typeface="Prompt" panose="00000500000000000000" pitchFamily="2" charset="-34"/>
                <a:cs typeface="Prompt" panose="00000500000000000000" pitchFamily="2" charset="-34"/>
              </a:rPr>
              <a:t>Hozzáférés-vezérlési</a:t>
            </a:r>
            <a:r>
              <a:rPr lang="hu-HU" altLang="hu-HU" sz="1800" dirty="0">
                <a:latin typeface="Prompt" panose="00000500000000000000" pitchFamily="2" charset="-34"/>
                <a:cs typeface="Prompt" panose="00000500000000000000" pitchFamily="2" charset="-34"/>
              </a:rPr>
              <a:t> </a:t>
            </a:r>
            <a:r>
              <a:rPr lang="hu-HU" altLang="hu-HU" sz="1800" b="1" dirty="0">
                <a:solidFill>
                  <a:srgbClr val="5F88CA"/>
                </a:solidFill>
                <a:latin typeface="Prompt" panose="00000500000000000000" pitchFamily="2" charset="-34"/>
                <a:cs typeface="Prompt" panose="00000500000000000000" pitchFamily="2" charset="-34"/>
              </a:rPr>
              <a:t>listák</a:t>
            </a:r>
            <a:r>
              <a:rPr lang="hu-HU" altLang="hu-HU" sz="1800" dirty="0">
                <a:latin typeface="Prompt" panose="00000500000000000000" pitchFamily="2" charset="-34"/>
                <a:cs typeface="Prompt" panose="00000500000000000000" pitchFamily="2" charset="-34"/>
              </a:rPr>
              <a:t> implementálása</a:t>
            </a:r>
          </a:p>
          <a:p>
            <a:pPr marL="684000" lvl="1">
              <a:spcBef>
                <a:spcPts val="300"/>
              </a:spcBef>
            </a:pPr>
            <a:r>
              <a:rPr lang="hu-HU" altLang="hu-HU" sz="1800" dirty="0">
                <a:latin typeface="Prompt" panose="00000500000000000000" pitchFamily="2" charset="-34"/>
                <a:cs typeface="Prompt" panose="00000500000000000000" pitchFamily="2" charset="-34"/>
              </a:rPr>
              <a:t>Külső-belső forgalom </a:t>
            </a:r>
            <a:r>
              <a:rPr lang="hu-HU" altLang="hu-HU" sz="1800" b="1" dirty="0">
                <a:solidFill>
                  <a:srgbClr val="5F88CA"/>
                </a:solidFill>
                <a:latin typeface="Prompt" panose="00000500000000000000" pitchFamily="2" charset="-34"/>
                <a:cs typeface="Prompt" panose="00000500000000000000" pitchFamily="2" charset="-34"/>
              </a:rPr>
              <a:t>szeparálása</a:t>
            </a:r>
          </a:p>
          <a:p>
            <a:pPr>
              <a:spcBef>
                <a:spcPts val="300"/>
              </a:spcBef>
            </a:pPr>
            <a:r>
              <a:rPr lang="hu-HU" dirty="0"/>
              <a:t>Vállalat </a:t>
            </a:r>
            <a:r>
              <a:rPr lang="hu-HU" b="1" dirty="0">
                <a:solidFill>
                  <a:srgbClr val="5F88CA"/>
                </a:solidFill>
              </a:rPr>
              <a:t>központi</a:t>
            </a:r>
            <a:r>
              <a:rPr lang="hu-HU" dirty="0"/>
              <a:t> </a:t>
            </a:r>
            <a:r>
              <a:rPr lang="hu-HU" b="1" dirty="0">
                <a:solidFill>
                  <a:srgbClr val="5F88CA"/>
                </a:solidFill>
              </a:rPr>
              <a:t>FTP-szervere</a:t>
            </a:r>
            <a:r>
              <a:rPr lang="hu-HU" dirty="0"/>
              <a:t> itt helyezkedik el</a:t>
            </a:r>
          </a:p>
          <a:p>
            <a:pPr>
              <a:spcBef>
                <a:spcPts val="300"/>
              </a:spcBef>
            </a:pPr>
            <a:r>
              <a:rPr lang="hu-HU" altLang="hu-HU" dirty="0"/>
              <a:t>INSIDE szegmens:</a:t>
            </a:r>
          </a:p>
          <a:p>
            <a:pPr marL="684000" lvl="1">
              <a:spcBef>
                <a:spcPts val="300"/>
              </a:spcBef>
            </a:pPr>
            <a:r>
              <a:rPr lang="hu-HU" altLang="hu-HU" sz="1800" b="1" dirty="0">
                <a:solidFill>
                  <a:srgbClr val="5F88CA"/>
                </a:solidFill>
                <a:latin typeface="Prompt" panose="00000500000000000000" pitchFamily="2" charset="-34"/>
                <a:cs typeface="Prompt" panose="00000500000000000000" pitchFamily="2" charset="-34"/>
              </a:rPr>
              <a:t>Adatelemző</a:t>
            </a:r>
            <a:r>
              <a:rPr lang="hu-HU" altLang="hu-HU" sz="1800" dirty="0">
                <a:latin typeface="Prompt" panose="00000500000000000000" pitchFamily="2" charset="-34"/>
                <a:cs typeface="Prompt" panose="00000500000000000000" pitchFamily="2" charset="-34"/>
              </a:rPr>
              <a:t> munkások</a:t>
            </a:r>
          </a:p>
        </p:txBody>
      </p:sp>
      <p:pic>
        <p:nvPicPr>
          <p:cNvPr id="8" name="Kép 7">
            <a:extLst>
              <a:ext uri="{FF2B5EF4-FFF2-40B4-BE49-F238E27FC236}">
                <a16:creationId xmlns:a16="http://schemas.microsoft.com/office/drawing/2014/main" id="{364B28C4-9128-43C3-969C-8794A7AC469F}"/>
              </a:ext>
            </a:extLst>
          </p:cNvPr>
          <p:cNvPicPr>
            <a:picLocks noChangeAspect="1"/>
          </p:cNvPicPr>
          <p:nvPr/>
        </p:nvPicPr>
        <p:blipFill>
          <a:blip r:embed="rId3"/>
          <a:stretch>
            <a:fillRect/>
          </a:stretch>
        </p:blipFill>
        <p:spPr>
          <a:xfrm>
            <a:off x="2076448" y="3770667"/>
            <a:ext cx="4286252" cy="1307390"/>
          </a:xfrm>
          <a:prstGeom prst="rect">
            <a:avLst/>
          </a:prstGeom>
        </p:spPr>
      </p:pic>
      <p:pic>
        <p:nvPicPr>
          <p:cNvPr id="10" name="Kép 9">
            <a:extLst>
              <a:ext uri="{FF2B5EF4-FFF2-40B4-BE49-F238E27FC236}">
                <a16:creationId xmlns:a16="http://schemas.microsoft.com/office/drawing/2014/main" id="{6F3EBFE3-031F-4E5A-B86F-5CE95427FC6F}"/>
              </a:ext>
            </a:extLst>
          </p:cNvPr>
          <p:cNvPicPr>
            <a:picLocks noChangeAspect="1"/>
          </p:cNvPicPr>
          <p:nvPr/>
        </p:nvPicPr>
        <p:blipFill>
          <a:blip r:embed="rId4"/>
          <a:stretch>
            <a:fillRect/>
          </a:stretch>
        </p:blipFill>
        <p:spPr>
          <a:xfrm>
            <a:off x="7159299" y="1611272"/>
            <a:ext cx="949976" cy="1290994"/>
          </a:xfrm>
          <a:prstGeom prst="rect">
            <a:avLst/>
          </a:prstGeom>
        </p:spPr>
      </p:pic>
    </p:spTree>
    <p:extLst>
      <p:ext uri="{BB962C8B-B14F-4D97-AF65-F5344CB8AC3E}">
        <p14:creationId xmlns:p14="http://schemas.microsoft.com/office/powerpoint/2010/main" val="351838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a:extLst>
              <a:ext uri="{FF2B5EF4-FFF2-40B4-BE49-F238E27FC236}">
                <a16:creationId xmlns:a16="http://schemas.microsoft.com/office/drawing/2014/main" id="{20F41A49-C9F0-4B36-93AD-D16E24C0EBAC}"/>
              </a:ext>
            </a:extLst>
          </p:cNvPr>
          <p:cNvSpPr>
            <a:spLocks noGrp="1"/>
          </p:cNvSpPr>
          <p:nvPr>
            <p:ph type="title"/>
          </p:nvPr>
        </p:nvSpPr>
        <p:spPr/>
        <p:txBody>
          <a:bodyPr/>
          <a:lstStyle/>
          <a:p>
            <a:r>
              <a:rPr lang="hu-HU" dirty="0"/>
              <a:t>Lokális infrastruktúra</a:t>
            </a:r>
          </a:p>
        </p:txBody>
      </p:sp>
      <p:sp>
        <p:nvSpPr>
          <p:cNvPr id="6" name="Rectangle 2">
            <a:extLst>
              <a:ext uri="{FF2B5EF4-FFF2-40B4-BE49-F238E27FC236}">
                <a16:creationId xmlns:a16="http://schemas.microsoft.com/office/drawing/2014/main" id="{72A3773B-3A52-41DA-84F4-C12E35ED2CFD}"/>
              </a:ext>
            </a:extLst>
          </p:cNvPr>
          <p:cNvSpPr>
            <a:spLocks noGrp="1" noChangeArrowheads="1"/>
          </p:cNvSpPr>
          <p:nvPr>
            <p:ph type="subTitle" idx="1"/>
          </p:nvPr>
        </p:nvSpPr>
        <p:spPr bwMode="auto">
          <a:xfrm>
            <a:off x="233361" y="1611272"/>
            <a:ext cx="6348413" cy="2935327"/>
          </a:xfrm>
          <a:prstGeom prst="rect">
            <a:avLst/>
          </a:prstGeom>
          <a:noFill/>
          <a:ln>
            <a:noFill/>
          </a:ln>
        </p:spPr>
        <p:txBody>
          <a:bodyPr spcFirstLastPara="1" wrap="square" lIns="91425" tIns="91425" rIns="91425" bIns="91425" anchor="t" anchorCtr="0">
            <a:noAutofit/>
          </a:bodyPr>
          <a:lstStyle/>
          <a:p>
            <a:pPr>
              <a:spcBef>
                <a:spcPts val="300"/>
              </a:spcBef>
            </a:pPr>
            <a:r>
              <a:rPr lang="hu-HU" altLang="hu-HU" dirty="0"/>
              <a:t>Egyszerű </a:t>
            </a:r>
            <a:r>
              <a:rPr lang="hu-HU" altLang="hu-HU" b="1" dirty="0">
                <a:solidFill>
                  <a:srgbClr val="5F88CA"/>
                </a:solidFill>
              </a:rPr>
              <a:t>homogén</a:t>
            </a:r>
            <a:r>
              <a:rPr lang="hu-HU" altLang="hu-HU" dirty="0"/>
              <a:t> topológia</a:t>
            </a:r>
          </a:p>
          <a:p>
            <a:pPr marL="684000" lvl="1">
              <a:spcBef>
                <a:spcPts val="300"/>
              </a:spcBef>
            </a:pPr>
            <a:r>
              <a:rPr lang="hu-HU" altLang="hu-HU" sz="1800" dirty="0">
                <a:latin typeface="Prompt" panose="00000500000000000000" pitchFamily="2" charset="-34"/>
                <a:cs typeface="Prompt" panose="00000500000000000000" pitchFamily="2" charset="-34"/>
              </a:rPr>
              <a:t>Adatelemző munkaállomások</a:t>
            </a:r>
          </a:p>
          <a:p>
            <a:pPr marL="684000" lvl="1">
              <a:spcBef>
                <a:spcPts val="300"/>
              </a:spcBef>
            </a:pPr>
            <a:r>
              <a:rPr lang="hu-HU" altLang="hu-HU" sz="1800" b="1" dirty="0">
                <a:solidFill>
                  <a:srgbClr val="5F88CA"/>
                </a:solidFill>
                <a:latin typeface="Prompt" panose="00000500000000000000" pitchFamily="2" charset="-34"/>
                <a:cs typeface="Prompt" panose="00000500000000000000" pitchFamily="2" charset="-34"/>
              </a:rPr>
              <a:t>Vezetéknélküli</a:t>
            </a:r>
            <a:r>
              <a:rPr lang="hu-HU" altLang="hu-HU" sz="1800" dirty="0">
                <a:latin typeface="Prompt" panose="00000500000000000000" pitchFamily="2" charset="-34"/>
                <a:cs typeface="Prompt" panose="00000500000000000000" pitchFamily="2" charset="-34"/>
              </a:rPr>
              <a:t> hozzáférés</a:t>
            </a:r>
          </a:p>
          <a:p>
            <a:pPr>
              <a:spcBef>
                <a:spcPts val="300"/>
              </a:spcBef>
            </a:pPr>
            <a:r>
              <a:rPr lang="hu-HU" altLang="hu-HU" dirty="0"/>
              <a:t>Helyi szerver</a:t>
            </a:r>
          </a:p>
          <a:p>
            <a:pPr marL="684000" lvl="1">
              <a:spcBef>
                <a:spcPts val="300"/>
              </a:spcBef>
            </a:pPr>
            <a:r>
              <a:rPr lang="hu-HU" altLang="hu-HU" sz="1800" b="1" dirty="0">
                <a:solidFill>
                  <a:srgbClr val="5F88CA"/>
                </a:solidFill>
                <a:latin typeface="Prompt" panose="00000500000000000000" pitchFamily="2" charset="-34"/>
                <a:cs typeface="Prompt" panose="00000500000000000000" pitchFamily="2" charset="-34"/>
              </a:rPr>
              <a:t>Dinamikus</a:t>
            </a:r>
            <a:r>
              <a:rPr lang="hu-HU" altLang="hu-HU" sz="1800" dirty="0">
                <a:latin typeface="Prompt" panose="00000500000000000000" pitchFamily="2" charset="-34"/>
                <a:cs typeface="Prompt" panose="00000500000000000000" pitchFamily="2" charset="-34"/>
              </a:rPr>
              <a:t> címkiosztás</a:t>
            </a:r>
          </a:p>
          <a:p>
            <a:pPr>
              <a:spcBef>
                <a:spcPts val="300"/>
              </a:spcBef>
            </a:pPr>
            <a:r>
              <a:rPr lang="hu-HU" altLang="hu-HU" b="1" dirty="0">
                <a:solidFill>
                  <a:srgbClr val="5F88CA"/>
                </a:solidFill>
              </a:rPr>
              <a:t>Felügyelt</a:t>
            </a:r>
            <a:r>
              <a:rPr lang="hu-HU" altLang="hu-HU" dirty="0"/>
              <a:t> és </a:t>
            </a:r>
            <a:r>
              <a:rPr lang="hu-HU" altLang="hu-HU" b="1" dirty="0">
                <a:solidFill>
                  <a:srgbClr val="5F88CA"/>
                </a:solidFill>
              </a:rPr>
              <a:t>zárt</a:t>
            </a:r>
            <a:r>
              <a:rPr lang="hu-HU" altLang="hu-HU" dirty="0"/>
              <a:t> informatikai környezet</a:t>
            </a:r>
          </a:p>
          <a:p>
            <a:pPr>
              <a:spcBef>
                <a:spcPts val="300"/>
              </a:spcBef>
            </a:pPr>
            <a:r>
              <a:rPr lang="hu-HU" altLang="hu-HU" dirty="0"/>
              <a:t>Közvetlen hozzáférés a </a:t>
            </a:r>
            <a:r>
              <a:rPr lang="hu-HU" altLang="hu-HU" b="1" dirty="0">
                <a:solidFill>
                  <a:srgbClr val="5F88CA"/>
                </a:solidFill>
              </a:rPr>
              <a:t>központi</a:t>
            </a:r>
            <a:r>
              <a:rPr lang="hu-HU" altLang="hu-HU" dirty="0"/>
              <a:t> </a:t>
            </a:r>
            <a:r>
              <a:rPr lang="hu-HU" altLang="hu-HU" b="1" dirty="0">
                <a:solidFill>
                  <a:srgbClr val="5F88CA"/>
                </a:solidFill>
              </a:rPr>
              <a:t>erőforrásokhoz</a:t>
            </a:r>
          </a:p>
        </p:txBody>
      </p:sp>
      <p:pic>
        <p:nvPicPr>
          <p:cNvPr id="10" name="Kép 9">
            <a:extLst>
              <a:ext uri="{FF2B5EF4-FFF2-40B4-BE49-F238E27FC236}">
                <a16:creationId xmlns:a16="http://schemas.microsoft.com/office/drawing/2014/main" id="{63918D5F-69A5-4248-A685-AFA0BC3482F8}"/>
              </a:ext>
            </a:extLst>
          </p:cNvPr>
          <p:cNvPicPr>
            <a:picLocks noChangeAspect="1"/>
          </p:cNvPicPr>
          <p:nvPr/>
        </p:nvPicPr>
        <p:blipFill>
          <a:blip r:embed="rId2"/>
          <a:stretch>
            <a:fillRect/>
          </a:stretch>
        </p:blipFill>
        <p:spPr>
          <a:xfrm>
            <a:off x="439200" y="4197600"/>
            <a:ext cx="5973097" cy="486000"/>
          </a:xfrm>
          <a:prstGeom prst="rect">
            <a:avLst/>
          </a:prstGeom>
        </p:spPr>
      </p:pic>
      <p:pic>
        <p:nvPicPr>
          <p:cNvPr id="12" name="Kép 11">
            <a:extLst>
              <a:ext uri="{FF2B5EF4-FFF2-40B4-BE49-F238E27FC236}">
                <a16:creationId xmlns:a16="http://schemas.microsoft.com/office/drawing/2014/main" id="{8DFE99F1-35AE-4900-9371-771790F75671}"/>
              </a:ext>
            </a:extLst>
          </p:cNvPr>
          <p:cNvPicPr>
            <a:picLocks noChangeAspect="1"/>
          </p:cNvPicPr>
          <p:nvPr/>
        </p:nvPicPr>
        <p:blipFill>
          <a:blip r:embed="rId3"/>
          <a:stretch>
            <a:fillRect/>
          </a:stretch>
        </p:blipFill>
        <p:spPr>
          <a:xfrm>
            <a:off x="5148748" y="1144042"/>
            <a:ext cx="3557102" cy="1594396"/>
          </a:xfrm>
          <a:prstGeom prst="rect">
            <a:avLst/>
          </a:prstGeom>
        </p:spPr>
      </p:pic>
    </p:spTree>
    <p:extLst>
      <p:ext uri="{BB962C8B-B14F-4D97-AF65-F5344CB8AC3E}">
        <p14:creationId xmlns:p14="http://schemas.microsoft.com/office/powerpoint/2010/main" val="150072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a:extLst>
              <a:ext uri="{FF2B5EF4-FFF2-40B4-BE49-F238E27FC236}">
                <a16:creationId xmlns:a16="http://schemas.microsoft.com/office/drawing/2014/main" id="{557F2BDD-57E9-4484-A697-EDF550977D60}"/>
              </a:ext>
            </a:extLst>
          </p:cNvPr>
          <p:cNvSpPr>
            <a:spLocks noGrp="1"/>
          </p:cNvSpPr>
          <p:nvPr>
            <p:ph type="title"/>
          </p:nvPr>
        </p:nvSpPr>
        <p:spPr/>
        <p:txBody>
          <a:bodyPr/>
          <a:lstStyle/>
          <a:p>
            <a:r>
              <a:rPr lang="hu-HU" b="1" dirty="0">
                <a:latin typeface="Raleway ExtraBold" pitchFamily="2" charset="-18"/>
                <a:cs typeface="Prompt" panose="00000500000000000000" pitchFamily="2" charset="-34"/>
              </a:rPr>
              <a:t>Forgalomirányítás</a:t>
            </a:r>
            <a:endParaRPr lang="hu-HU" dirty="0"/>
          </a:p>
        </p:txBody>
      </p:sp>
      <p:sp>
        <p:nvSpPr>
          <p:cNvPr id="4" name="Alcím 3">
            <a:extLst>
              <a:ext uri="{FF2B5EF4-FFF2-40B4-BE49-F238E27FC236}">
                <a16:creationId xmlns:a16="http://schemas.microsoft.com/office/drawing/2014/main" id="{FBDC0FF6-425E-40C2-931E-5C8EBD4D4028}"/>
              </a:ext>
            </a:extLst>
          </p:cNvPr>
          <p:cNvSpPr>
            <a:spLocks noGrp="1"/>
          </p:cNvSpPr>
          <p:nvPr>
            <p:ph type="subTitle" idx="1"/>
          </p:nvPr>
        </p:nvSpPr>
        <p:spPr>
          <a:xfrm>
            <a:off x="233362" y="1612438"/>
            <a:ext cx="5550218" cy="2298300"/>
          </a:xfrm>
        </p:spPr>
        <p:txBody>
          <a:bodyPr/>
          <a:lstStyle/>
          <a:p>
            <a:pPr>
              <a:spcBef>
                <a:spcPts val="300"/>
              </a:spcBef>
            </a:pPr>
            <a:r>
              <a:rPr lang="hu-HU" sz="1800" dirty="0">
                <a:latin typeface="Prompt" panose="00000500000000000000" pitchFamily="2" charset="-34"/>
                <a:cs typeface="Prompt" panose="00000500000000000000" pitchFamily="2" charset="-34"/>
              </a:rPr>
              <a:t>​</a:t>
            </a:r>
            <a:r>
              <a:rPr lang="hu-HU" sz="1800" b="1" dirty="0">
                <a:solidFill>
                  <a:srgbClr val="5F88CA"/>
                </a:solidFill>
                <a:latin typeface="Prompt" panose="00000500000000000000" pitchFamily="2" charset="-34"/>
                <a:cs typeface="Prompt" panose="00000500000000000000" pitchFamily="2" charset="-34"/>
              </a:rPr>
              <a:t>Négy</a:t>
            </a:r>
            <a:r>
              <a:rPr lang="hu-HU" sz="1800" dirty="0">
                <a:latin typeface="Prompt" panose="00000500000000000000" pitchFamily="2" charset="-34"/>
                <a:cs typeface="Prompt" panose="00000500000000000000" pitchFamily="2" charset="-34"/>
              </a:rPr>
              <a:t> fő telephely összekapcsolása</a:t>
            </a:r>
          </a:p>
          <a:p>
            <a:pPr marL="684000" lvl="1" algn="l">
              <a:spcBef>
                <a:spcPts val="300"/>
              </a:spcBef>
            </a:pPr>
            <a:r>
              <a:rPr lang="hu-HU" sz="1800" dirty="0">
                <a:solidFill>
                  <a:srgbClr val="5F88CA"/>
                </a:solidFill>
                <a:latin typeface="Prompt" panose="00000500000000000000" pitchFamily="2" charset="-34"/>
                <a:cs typeface="Prompt" panose="00000500000000000000" pitchFamily="2" charset="-34"/>
              </a:rPr>
              <a:t>​</a:t>
            </a:r>
            <a:r>
              <a:rPr lang="hu-HU" sz="1800" b="1" dirty="0">
                <a:solidFill>
                  <a:srgbClr val="5F88CA"/>
                </a:solidFill>
                <a:latin typeface="Prompt" panose="00000500000000000000" pitchFamily="2" charset="-34"/>
                <a:cs typeface="Prompt" panose="00000500000000000000" pitchFamily="2" charset="-34"/>
              </a:rPr>
              <a:t>Budapest</a:t>
            </a:r>
            <a:r>
              <a:rPr lang="hu-HU" sz="1800" dirty="0">
                <a:latin typeface="Prompt" panose="00000500000000000000" pitchFamily="2" charset="-34"/>
                <a:cs typeface="Prompt" panose="00000500000000000000" pitchFamily="2" charset="-34"/>
              </a:rPr>
              <a:t>: Internetkapu, NAT végpont</a:t>
            </a:r>
          </a:p>
          <a:p>
            <a:pPr marL="684000" lvl="1" algn="l">
              <a:spcBef>
                <a:spcPts val="300"/>
              </a:spcBef>
            </a:pPr>
            <a:r>
              <a:rPr lang="hu-HU" sz="1800" dirty="0">
                <a:solidFill>
                  <a:srgbClr val="5F88CA"/>
                </a:solidFill>
                <a:latin typeface="Prompt" panose="00000500000000000000" pitchFamily="2" charset="-34"/>
                <a:cs typeface="Prompt" panose="00000500000000000000" pitchFamily="2" charset="-34"/>
              </a:rPr>
              <a:t>​</a:t>
            </a:r>
            <a:r>
              <a:rPr lang="hu-HU" sz="1800" b="1" dirty="0">
                <a:solidFill>
                  <a:srgbClr val="5F88CA"/>
                </a:solidFill>
                <a:latin typeface="Prompt" panose="00000500000000000000" pitchFamily="2" charset="-34"/>
                <a:cs typeface="Prompt" panose="00000500000000000000" pitchFamily="2" charset="-34"/>
              </a:rPr>
              <a:t>Debrecen</a:t>
            </a:r>
            <a:r>
              <a:rPr lang="hu-HU" sz="1800" dirty="0">
                <a:latin typeface="Prompt" panose="00000500000000000000" pitchFamily="2" charset="-34"/>
                <a:cs typeface="Prompt" panose="00000500000000000000" pitchFamily="2" charset="-34"/>
              </a:rPr>
              <a:t>: Helyi </a:t>
            </a:r>
            <a:r>
              <a:rPr lang="hu-HU" sz="1800" dirty="0" err="1">
                <a:latin typeface="Prompt" panose="00000500000000000000" pitchFamily="2" charset="-34"/>
                <a:cs typeface="Prompt" panose="00000500000000000000" pitchFamily="2" charset="-34"/>
              </a:rPr>
              <a:t>routing</a:t>
            </a:r>
            <a:r>
              <a:rPr lang="hu-HU" sz="1800" dirty="0">
                <a:latin typeface="Prompt" panose="00000500000000000000" pitchFamily="2" charset="-34"/>
                <a:cs typeface="Prompt" panose="00000500000000000000" pitchFamily="2" charset="-34"/>
              </a:rPr>
              <a:t>, publikus web</a:t>
            </a:r>
          </a:p>
          <a:p>
            <a:pPr marL="684000" lvl="1" algn="l">
              <a:spcBef>
                <a:spcPts val="300"/>
              </a:spcBef>
            </a:pPr>
            <a:r>
              <a:rPr lang="hu-HU" sz="1800" dirty="0">
                <a:solidFill>
                  <a:srgbClr val="5F88CA"/>
                </a:solidFill>
                <a:latin typeface="Prompt" panose="00000500000000000000" pitchFamily="2" charset="-34"/>
                <a:cs typeface="Prompt" panose="00000500000000000000" pitchFamily="2" charset="-34"/>
              </a:rPr>
              <a:t>​</a:t>
            </a:r>
            <a:r>
              <a:rPr lang="hu-HU" sz="1800" b="1" dirty="0">
                <a:solidFill>
                  <a:srgbClr val="5F88CA"/>
                </a:solidFill>
                <a:latin typeface="Prompt" panose="00000500000000000000" pitchFamily="2" charset="-34"/>
                <a:cs typeface="Prompt" panose="00000500000000000000" pitchFamily="2" charset="-34"/>
              </a:rPr>
              <a:t>Szeged</a:t>
            </a:r>
            <a:r>
              <a:rPr lang="hu-HU" sz="1800" dirty="0">
                <a:latin typeface="Prompt" panose="00000500000000000000" pitchFamily="2" charset="-34"/>
                <a:cs typeface="Prompt" panose="00000500000000000000" pitchFamily="2" charset="-34"/>
              </a:rPr>
              <a:t>: VLAN-ok, telephelyi kapcsolatok</a:t>
            </a:r>
          </a:p>
          <a:p>
            <a:pPr marL="684000" lvl="1" algn="l">
              <a:spcBef>
                <a:spcPts val="300"/>
              </a:spcBef>
            </a:pPr>
            <a:r>
              <a:rPr lang="hu-HU" sz="1800" dirty="0">
                <a:solidFill>
                  <a:srgbClr val="5F88CA"/>
                </a:solidFill>
                <a:latin typeface="Prompt" panose="00000500000000000000" pitchFamily="2" charset="-34"/>
                <a:cs typeface="Prompt" panose="00000500000000000000" pitchFamily="2" charset="-34"/>
              </a:rPr>
              <a:t>​</a:t>
            </a:r>
            <a:r>
              <a:rPr lang="hu-HU" sz="1800" b="1" dirty="0">
                <a:solidFill>
                  <a:srgbClr val="5F88CA"/>
                </a:solidFill>
                <a:latin typeface="Prompt" panose="00000500000000000000" pitchFamily="2" charset="-34"/>
                <a:cs typeface="Prompt" panose="00000500000000000000" pitchFamily="2" charset="-34"/>
              </a:rPr>
              <a:t>Kecskemét</a:t>
            </a:r>
            <a:r>
              <a:rPr lang="hu-HU" sz="1800" dirty="0">
                <a:latin typeface="Prompt" panose="00000500000000000000" pitchFamily="2" charset="-34"/>
                <a:cs typeface="Prompt" panose="00000500000000000000" pitchFamily="2" charset="-34"/>
              </a:rPr>
              <a:t>: Tűzfal kezelés</a:t>
            </a:r>
          </a:p>
          <a:p>
            <a:pPr>
              <a:spcBef>
                <a:spcPts val="300"/>
              </a:spcBef>
            </a:pPr>
            <a:r>
              <a:rPr lang="hu-HU" sz="1800" dirty="0">
                <a:latin typeface="Prompt" panose="00000500000000000000" pitchFamily="2" charset="-34"/>
                <a:cs typeface="Prompt" panose="00000500000000000000" pitchFamily="2" charset="-34"/>
              </a:rPr>
              <a:t>​</a:t>
            </a:r>
            <a:r>
              <a:rPr lang="hu-HU" sz="1800" b="1" dirty="0">
                <a:solidFill>
                  <a:srgbClr val="5F88CA"/>
                </a:solidFill>
                <a:latin typeface="Prompt" panose="00000500000000000000" pitchFamily="2" charset="-34"/>
                <a:cs typeface="Prompt" panose="00000500000000000000" pitchFamily="2" charset="-34"/>
              </a:rPr>
              <a:t>OSPF-alapú</a:t>
            </a:r>
            <a:r>
              <a:rPr lang="hu-HU" sz="1800" dirty="0">
                <a:latin typeface="Prompt" panose="00000500000000000000" pitchFamily="2" charset="-34"/>
                <a:cs typeface="Prompt" panose="00000500000000000000" pitchFamily="2" charset="-34"/>
              </a:rPr>
              <a:t> dinamikus útvonalválasztás</a:t>
            </a:r>
          </a:p>
          <a:p>
            <a:pPr marL="684000" lvl="1" algn="l">
              <a:spcBef>
                <a:spcPts val="300"/>
              </a:spcBef>
            </a:pPr>
            <a:r>
              <a:rPr lang="hu-HU" sz="1800" dirty="0">
                <a:latin typeface="Prompt" panose="00000500000000000000" pitchFamily="2" charset="-34"/>
                <a:cs typeface="Prompt" panose="00000500000000000000" pitchFamily="2" charset="-34"/>
              </a:rPr>
              <a:t>Stabil, gyors adatáramlás​</a:t>
            </a:r>
          </a:p>
          <a:p>
            <a:endParaRPr lang="hu-HU" dirty="0"/>
          </a:p>
        </p:txBody>
      </p:sp>
      <p:pic>
        <p:nvPicPr>
          <p:cNvPr id="5" name="Kép helye 6">
            <a:extLst>
              <a:ext uri="{FF2B5EF4-FFF2-40B4-BE49-F238E27FC236}">
                <a16:creationId xmlns:a16="http://schemas.microsoft.com/office/drawing/2014/main" id="{BFBED1CF-8464-4667-A508-32701079979A}"/>
              </a:ext>
            </a:extLst>
          </p:cNvPr>
          <p:cNvPicPr>
            <a:picLocks noGrp="1" noChangeAspect="1"/>
          </p:cNvPicPr>
          <p:nvPr>
            <p:ph type="pic" idx="2"/>
          </p:nvPr>
        </p:nvPicPr>
        <p:blipFill>
          <a:blip r:embed="rId2"/>
          <a:srcRect t="11270" b="11270"/>
          <a:stretch>
            <a:fillRect/>
          </a:stretch>
        </p:blipFill>
        <p:spPr>
          <a:xfrm>
            <a:off x="6056449" y="1333500"/>
            <a:ext cx="2374764" cy="3270250"/>
          </a:xfrm>
          <a:prstGeom prst="rect">
            <a:avLst/>
          </a:prstGeom>
        </p:spPr>
      </p:pic>
    </p:spTree>
    <p:extLst>
      <p:ext uri="{BB962C8B-B14F-4D97-AF65-F5344CB8AC3E}">
        <p14:creationId xmlns:p14="http://schemas.microsoft.com/office/powerpoint/2010/main" val="107397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A mai nap témái</a:t>
            </a:r>
            <a:endParaRPr dirty="0"/>
          </a:p>
        </p:txBody>
      </p:sp>
      <p:sp>
        <p:nvSpPr>
          <p:cNvPr id="318" name="Google Shape;318;p37"/>
          <p:cNvSpPr txBox="1">
            <a:spLocks noGrp="1"/>
          </p:cNvSpPr>
          <p:nvPr>
            <p:ph type="title" idx="2"/>
          </p:nvPr>
        </p:nvSpPr>
        <p:spPr>
          <a:xfrm>
            <a:off x="720000" y="1615673"/>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19" name="Google Shape;319;p37"/>
          <p:cNvSpPr txBox="1">
            <a:spLocks noGrp="1"/>
          </p:cNvSpPr>
          <p:nvPr>
            <p:ph type="title" idx="3"/>
          </p:nvPr>
        </p:nvSpPr>
        <p:spPr>
          <a:xfrm>
            <a:off x="4572000" y="1615673"/>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dirty="0"/>
          </a:p>
        </p:txBody>
      </p:sp>
      <p:sp>
        <p:nvSpPr>
          <p:cNvPr id="320" name="Google Shape;320;p37"/>
          <p:cNvSpPr txBox="1">
            <a:spLocks noGrp="1"/>
          </p:cNvSpPr>
          <p:nvPr>
            <p:ph type="title" idx="4"/>
          </p:nvPr>
        </p:nvSpPr>
        <p:spPr>
          <a:xfrm>
            <a:off x="720000" y="2706036"/>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dirty="0"/>
          </a:p>
        </p:txBody>
      </p:sp>
      <p:sp>
        <p:nvSpPr>
          <p:cNvPr id="321" name="Google Shape;321;p37"/>
          <p:cNvSpPr txBox="1">
            <a:spLocks noGrp="1"/>
          </p:cNvSpPr>
          <p:nvPr>
            <p:ph type="title" idx="5"/>
          </p:nvPr>
        </p:nvSpPr>
        <p:spPr>
          <a:xfrm>
            <a:off x="4572000" y="2706036"/>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dirty="0"/>
          </a:p>
        </p:txBody>
      </p:sp>
      <p:sp>
        <p:nvSpPr>
          <p:cNvPr id="322" name="Google Shape;322;p37"/>
          <p:cNvSpPr txBox="1">
            <a:spLocks noGrp="1"/>
          </p:cNvSpPr>
          <p:nvPr>
            <p:ph type="title" idx="6"/>
          </p:nvPr>
        </p:nvSpPr>
        <p:spPr>
          <a:xfrm>
            <a:off x="720000" y="3796398"/>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dirty="0"/>
          </a:p>
        </p:txBody>
      </p:sp>
      <p:sp>
        <p:nvSpPr>
          <p:cNvPr id="323" name="Google Shape;323;p37"/>
          <p:cNvSpPr txBox="1">
            <a:spLocks noGrp="1"/>
          </p:cNvSpPr>
          <p:nvPr>
            <p:ph type="title" idx="7"/>
          </p:nvPr>
        </p:nvSpPr>
        <p:spPr>
          <a:xfrm>
            <a:off x="4572000" y="3796398"/>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24" name="Google Shape;324;p37"/>
          <p:cNvSpPr txBox="1">
            <a:spLocks noGrp="1"/>
          </p:cNvSpPr>
          <p:nvPr>
            <p:ph type="subTitle" idx="1"/>
          </p:nvPr>
        </p:nvSpPr>
        <p:spPr>
          <a:xfrm>
            <a:off x="1607100" y="1762373"/>
            <a:ext cx="2532000" cy="730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hu-HU" dirty="0"/>
              <a:t>Ismertető</a:t>
            </a:r>
            <a:endParaRPr dirty="0"/>
          </a:p>
        </p:txBody>
      </p:sp>
      <p:sp>
        <p:nvSpPr>
          <p:cNvPr id="325" name="Google Shape;325;p37"/>
          <p:cNvSpPr txBox="1">
            <a:spLocks noGrp="1"/>
          </p:cNvSpPr>
          <p:nvPr>
            <p:ph type="subTitle" idx="8"/>
          </p:nvPr>
        </p:nvSpPr>
        <p:spPr>
          <a:xfrm>
            <a:off x="1607100" y="2706036"/>
            <a:ext cx="2812500" cy="730800"/>
          </a:xfrm>
          <a:prstGeom prst="rect">
            <a:avLst/>
          </a:prstGeom>
          <a:noFill/>
          <a:ln>
            <a:noFill/>
          </a:ln>
        </p:spPr>
        <p:txBody>
          <a:bodyPr spcFirstLastPara="1" wrap="square" lIns="91425" tIns="91425" rIns="91425" bIns="91425" anchor="t" anchorCtr="0">
            <a:noAutofit/>
          </a:bodyPr>
          <a:lstStyle/>
          <a:p>
            <a:pPr marL="0" indent="0"/>
            <a:r>
              <a:rPr lang="hu-HU" dirty="0"/>
              <a:t>Telephelyek bemutatása</a:t>
            </a:r>
            <a:endParaRPr dirty="0"/>
          </a:p>
        </p:txBody>
      </p:sp>
      <p:sp>
        <p:nvSpPr>
          <p:cNvPr id="326" name="Google Shape;326;p37"/>
          <p:cNvSpPr txBox="1">
            <a:spLocks noGrp="1"/>
          </p:cNvSpPr>
          <p:nvPr>
            <p:ph type="subTitle" idx="9"/>
          </p:nvPr>
        </p:nvSpPr>
        <p:spPr>
          <a:xfrm>
            <a:off x="1607100" y="3943098"/>
            <a:ext cx="2532000" cy="730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hu-HU" dirty="0"/>
              <a:t>Forgalomirányítás</a:t>
            </a:r>
            <a:endParaRPr dirty="0"/>
          </a:p>
        </p:txBody>
      </p:sp>
      <p:sp>
        <p:nvSpPr>
          <p:cNvPr id="327" name="Google Shape;327;p37"/>
          <p:cNvSpPr txBox="1">
            <a:spLocks noGrp="1"/>
          </p:cNvSpPr>
          <p:nvPr>
            <p:ph type="subTitle" idx="13"/>
          </p:nvPr>
        </p:nvSpPr>
        <p:spPr>
          <a:xfrm>
            <a:off x="5459100" y="1723499"/>
            <a:ext cx="2964900" cy="730800"/>
          </a:xfrm>
          <a:prstGeom prst="rect">
            <a:avLst/>
          </a:prstGeom>
          <a:noFill/>
          <a:ln>
            <a:noFill/>
          </a:ln>
        </p:spPr>
        <p:txBody>
          <a:bodyPr spcFirstLastPara="1" wrap="square" lIns="91425" tIns="91425" rIns="91425" bIns="91425" anchor="t" anchorCtr="0">
            <a:noAutofit/>
          </a:bodyPr>
          <a:lstStyle/>
          <a:p>
            <a:pPr marL="0" indent="0"/>
            <a:r>
              <a:rPr lang="hu-HU" dirty="0"/>
              <a:t>Tervezési folyamat</a:t>
            </a:r>
            <a:endParaRPr dirty="0"/>
          </a:p>
        </p:txBody>
      </p:sp>
      <p:sp>
        <p:nvSpPr>
          <p:cNvPr id="328" name="Google Shape;328;p37"/>
          <p:cNvSpPr txBox="1">
            <a:spLocks noGrp="1"/>
          </p:cNvSpPr>
          <p:nvPr>
            <p:ph type="subTitle" idx="14"/>
          </p:nvPr>
        </p:nvSpPr>
        <p:spPr>
          <a:xfrm>
            <a:off x="5459100" y="2852736"/>
            <a:ext cx="2964900" cy="730800"/>
          </a:xfrm>
          <a:prstGeom prst="rect">
            <a:avLst/>
          </a:prstGeom>
          <a:noFill/>
          <a:ln>
            <a:noFill/>
          </a:ln>
        </p:spPr>
        <p:txBody>
          <a:bodyPr spcFirstLastPara="1" wrap="square" lIns="91425" tIns="91425" rIns="91425" bIns="91425" anchor="t" anchorCtr="0">
            <a:noAutofit/>
          </a:bodyPr>
          <a:lstStyle/>
          <a:p>
            <a:pPr marL="0" indent="0"/>
            <a:r>
              <a:rPr lang="hu-HU" dirty="0"/>
              <a:t>Együttműködés</a:t>
            </a:r>
          </a:p>
        </p:txBody>
      </p:sp>
      <p:sp>
        <p:nvSpPr>
          <p:cNvPr id="329" name="Google Shape;329;p37"/>
          <p:cNvSpPr txBox="1">
            <a:spLocks noGrp="1"/>
          </p:cNvSpPr>
          <p:nvPr>
            <p:ph type="subTitle" idx="15"/>
          </p:nvPr>
        </p:nvSpPr>
        <p:spPr>
          <a:xfrm>
            <a:off x="5459100" y="3943098"/>
            <a:ext cx="2532000" cy="730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hu-HU" dirty="0"/>
              <a:t>Q&amp;A</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a:extLst>
              <a:ext uri="{FF2B5EF4-FFF2-40B4-BE49-F238E27FC236}">
                <a16:creationId xmlns:a16="http://schemas.microsoft.com/office/drawing/2014/main" id="{2C3D43E6-A218-4B24-98CC-A142B5C7DB1A}"/>
              </a:ext>
            </a:extLst>
          </p:cNvPr>
          <p:cNvSpPr>
            <a:spLocks noGrp="1"/>
          </p:cNvSpPr>
          <p:nvPr>
            <p:ph type="title"/>
          </p:nvPr>
        </p:nvSpPr>
        <p:spPr/>
        <p:txBody>
          <a:bodyPr/>
          <a:lstStyle/>
          <a:p>
            <a:r>
              <a:rPr lang="hu-HU" b="1" dirty="0">
                <a:latin typeface="Raleway ExtraBold" pitchFamily="2" charset="-18"/>
                <a:cs typeface="Prompt" panose="00000500000000000000" pitchFamily="2" charset="-34"/>
              </a:rPr>
              <a:t>Network Design Flow</a:t>
            </a:r>
            <a:endParaRPr lang="hu-HU" dirty="0"/>
          </a:p>
        </p:txBody>
      </p:sp>
      <p:sp>
        <p:nvSpPr>
          <p:cNvPr id="8" name="Alcím 3">
            <a:extLst>
              <a:ext uri="{FF2B5EF4-FFF2-40B4-BE49-F238E27FC236}">
                <a16:creationId xmlns:a16="http://schemas.microsoft.com/office/drawing/2014/main" id="{4677E482-A84A-4E36-920C-F1D65525C7E3}"/>
              </a:ext>
            </a:extLst>
          </p:cNvPr>
          <p:cNvSpPr>
            <a:spLocks noGrp="1"/>
          </p:cNvSpPr>
          <p:nvPr>
            <p:ph type="subTitle" idx="1"/>
          </p:nvPr>
        </p:nvSpPr>
        <p:spPr>
          <a:xfrm>
            <a:off x="233362" y="1612438"/>
            <a:ext cx="8293418" cy="2298300"/>
          </a:xfrm>
        </p:spPr>
        <p:txBody>
          <a:bodyPr/>
          <a:lstStyle/>
          <a:p>
            <a:pPr>
              <a:spcBef>
                <a:spcPts val="300"/>
              </a:spcBef>
            </a:pPr>
            <a:r>
              <a:rPr lang="hu-HU" sz="1800" dirty="0">
                <a:latin typeface="Prompt" panose="00000500000000000000" pitchFamily="2" charset="-34"/>
                <a:cs typeface="Prompt" panose="00000500000000000000" pitchFamily="2" charset="-34"/>
              </a:rPr>
              <a:t>​</a:t>
            </a:r>
            <a:r>
              <a:rPr lang="hu-HU" sz="1800" b="1" dirty="0" err="1">
                <a:solidFill>
                  <a:srgbClr val="5F88CA"/>
                </a:solidFill>
                <a:latin typeface="Prompt" panose="00000500000000000000" pitchFamily="2" charset="-34"/>
                <a:cs typeface="Prompt" panose="00000500000000000000" pitchFamily="2" charset="-34"/>
              </a:rPr>
              <a:t>Identify</a:t>
            </a:r>
            <a:r>
              <a:rPr lang="hu-HU" sz="1800" dirty="0">
                <a:latin typeface="Prompt" panose="00000500000000000000" pitchFamily="2" charset="-34"/>
                <a:cs typeface="Prompt" panose="00000500000000000000" pitchFamily="2" charset="-34"/>
              </a:rPr>
              <a:t> </a:t>
            </a:r>
            <a:r>
              <a:rPr lang="hu-HU" dirty="0">
                <a:solidFill>
                  <a:srgbClr val="15253F"/>
                </a:solidFill>
              </a:rPr>
              <a:t>a </a:t>
            </a:r>
            <a:r>
              <a:rPr lang="hu-HU" dirty="0" err="1">
                <a:solidFill>
                  <a:srgbClr val="15253F"/>
                </a:solidFill>
              </a:rPr>
              <a:t>suitable</a:t>
            </a:r>
            <a:r>
              <a:rPr lang="hu-HU" dirty="0">
                <a:solidFill>
                  <a:srgbClr val="15253F"/>
                </a:solidFill>
              </a:rPr>
              <a:t> </a:t>
            </a:r>
            <a:r>
              <a:rPr lang="hu-HU" dirty="0" err="1">
                <a:solidFill>
                  <a:srgbClr val="15253F"/>
                </a:solidFill>
              </a:rPr>
              <a:t>buisness</a:t>
            </a:r>
            <a:r>
              <a:rPr lang="hu-HU" dirty="0">
                <a:solidFill>
                  <a:srgbClr val="15253F"/>
                </a:solidFill>
              </a:rPr>
              <a:t> </a:t>
            </a:r>
            <a:r>
              <a:rPr lang="hu-HU" dirty="0" err="1">
                <a:solidFill>
                  <a:srgbClr val="15253F"/>
                </a:solidFill>
              </a:rPr>
              <a:t>model</a:t>
            </a:r>
            <a:endParaRPr lang="hu-HU" dirty="0">
              <a:solidFill>
                <a:srgbClr val="15253F"/>
              </a:solidFill>
            </a:endParaRPr>
          </a:p>
          <a:p>
            <a:pPr>
              <a:spcBef>
                <a:spcPts val="300"/>
              </a:spcBef>
            </a:pPr>
            <a:r>
              <a:rPr lang="hu-HU" sz="1800" b="1" dirty="0" err="1">
                <a:solidFill>
                  <a:srgbClr val="5F88CA"/>
                </a:solidFill>
                <a:latin typeface="Prompt" panose="00000500000000000000" pitchFamily="2" charset="-34"/>
                <a:cs typeface="Prompt" panose="00000500000000000000" pitchFamily="2" charset="-34"/>
              </a:rPr>
              <a:t>Analyze</a:t>
            </a:r>
            <a:r>
              <a:rPr lang="hu-HU" sz="1800" dirty="0">
                <a:latin typeface="Prompt" panose="00000500000000000000" pitchFamily="2" charset="-34"/>
                <a:cs typeface="Prompt" panose="00000500000000000000" pitchFamily="2" charset="-34"/>
              </a:rPr>
              <a:t> and </a:t>
            </a:r>
            <a:r>
              <a:rPr lang="hu-HU" sz="1800" b="1" dirty="0" err="1">
                <a:solidFill>
                  <a:srgbClr val="5F88CA"/>
                </a:solidFill>
                <a:latin typeface="Prompt" panose="00000500000000000000" pitchFamily="2" charset="-34"/>
                <a:cs typeface="Prompt" panose="00000500000000000000" pitchFamily="2" charset="-34"/>
              </a:rPr>
              <a:t>define</a:t>
            </a:r>
            <a:r>
              <a:rPr lang="hu-HU" sz="1800" dirty="0">
                <a:latin typeface="Prompt" panose="00000500000000000000" pitchFamily="2" charset="-34"/>
                <a:cs typeface="Prompt" panose="00000500000000000000" pitchFamily="2" charset="-34"/>
              </a:rPr>
              <a:t> </a:t>
            </a:r>
            <a:r>
              <a:rPr lang="hu-HU" sz="1800" dirty="0" err="1">
                <a:latin typeface="Prompt" panose="00000500000000000000" pitchFamily="2" charset="-34"/>
                <a:cs typeface="Prompt" panose="00000500000000000000" pitchFamily="2" charset="-34"/>
              </a:rPr>
              <a:t>network</a:t>
            </a:r>
            <a:r>
              <a:rPr lang="hu-HU" sz="1800" dirty="0">
                <a:latin typeface="Prompt" panose="00000500000000000000" pitchFamily="2" charset="-34"/>
                <a:cs typeface="Prompt" panose="00000500000000000000" pitchFamily="2" charset="-34"/>
              </a:rPr>
              <a:t> </a:t>
            </a:r>
            <a:r>
              <a:rPr lang="hu-HU" sz="1800" dirty="0" err="1">
                <a:latin typeface="Prompt" panose="00000500000000000000" pitchFamily="2" charset="-34"/>
                <a:cs typeface="Prompt" panose="00000500000000000000" pitchFamily="2" charset="-34"/>
              </a:rPr>
              <a:t>requirements</a:t>
            </a:r>
            <a:endParaRPr lang="hu-HU" sz="1800" dirty="0">
              <a:latin typeface="Prompt" panose="00000500000000000000" pitchFamily="2" charset="-34"/>
              <a:cs typeface="Prompt" panose="00000500000000000000" pitchFamily="2" charset="-34"/>
            </a:endParaRPr>
          </a:p>
          <a:p>
            <a:pPr>
              <a:spcBef>
                <a:spcPts val="300"/>
              </a:spcBef>
            </a:pPr>
            <a:r>
              <a:rPr lang="hu-HU" sz="1800" dirty="0" err="1">
                <a:latin typeface="Prompt" panose="00000500000000000000" pitchFamily="2" charset="-34"/>
                <a:cs typeface="Prompt" panose="00000500000000000000" pitchFamily="2" charset="-34"/>
              </a:rPr>
              <a:t>Develop</a:t>
            </a:r>
            <a:r>
              <a:rPr lang="hu-HU" sz="1800" dirty="0">
                <a:latin typeface="Prompt" panose="00000500000000000000" pitchFamily="2" charset="-34"/>
                <a:cs typeface="Prompt" panose="00000500000000000000" pitchFamily="2" charset="-34"/>
              </a:rPr>
              <a:t> a </a:t>
            </a:r>
            <a:r>
              <a:rPr lang="hu-HU" sz="1800" dirty="0" err="1">
                <a:latin typeface="Prompt" panose="00000500000000000000" pitchFamily="2" charset="-34"/>
                <a:cs typeface="Prompt" panose="00000500000000000000" pitchFamily="2" charset="-34"/>
              </a:rPr>
              <a:t>network</a:t>
            </a:r>
            <a:r>
              <a:rPr lang="hu-HU" sz="1800" dirty="0">
                <a:latin typeface="Prompt" panose="00000500000000000000" pitchFamily="2" charset="-34"/>
                <a:cs typeface="Prompt" panose="00000500000000000000" pitchFamily="2" charset="-34"/>
              </a:rPr>
              <a:t> </a:t>
            </a:r>
            <a:r>
              <a:rPr lang="hu-HU" sz="1800" dirty="0" err="1">
                <a:latin typeface="Prompt" panose="00000500000000000000" pitchFamily="2" charset="-34"/>
                <a:cs typeface="Prompt" panose="00000500000000000000" pitchFamily="2" charset="-34"/>
              </a:rPr>
              <a:t>prototype</a:t>
            </a:r>
            <a:endParaRPr lang="hu-HU" sz="1800" dirty="0">
              <a:latin typeface="Prompt" panose="00000500000000000000" pitchFamily="2" charset="-34"/>
              <a:cs typeface="Prompt" panose="00000500000000000000" pitchFamily="2" charset="-34"/>
            </a:endParaRPr>
          </a:p>
          <a:p>
            <a:pPr marL="684000" lvl="1">
              <a:spcBef>
                <a:spcPts val="300"/>
              </a:spcBef>
            </a:pPr>
            <a:r>
              <a:rPr lang="hu-HU" sz="1800" dirty="0">
                <a:latin typeface="Prompt" panose="00000500000000000000" pitchFamily="2" charset="-34"/>
                <a:cs typeface="Prompt" panose="00000500000000000000" pitchFamily="2" charset="-34"/>
              </a:rPr>
              <a:t>Design, </a:t>
            </a:r>
            <a:r>
              <a:rPr lang="hu-HU" sz="1800" dirty="0" err="1">
                <a:latin typeface="Prompt" panose="00000500000000000000" pitchFamily="2" charset="-34"/>
                <a:cs typeface="Prompt" panose="00000500000000000000" pitchFamily="2" charset="-34"/>
              </a:rPr>
              <a:t>configure</a:t>
            </a:r>
            <a:r>
              <a:rPr lang="hu-HU" sz="1800" dirty="0">
                <a:latin typeface="Prompt" panose="00000500000000000000" pitchFamily="2" charset="-34"/>
                <a:cs typeface="Prompt" panose="00000500000000000000" pitchFamily="2" charset="-34"/>
              </a:rPr>
              <a:t> and </a:t>
            </a:r>
            <a:r>
              <a:rPr lang="hu-HU" sz="1800" b="1" dirty="0" err="1">
                <a:solidFill>
                  <a:srgbClr val="5F88CA"/>
                </a:solidFill>
                <a:latin typeface="Prompt" panose="00000500000000000000" pitchFamily="2" charset="-34"/>
                <a:cs typeface="Prompt" panose="00000500000000000000" pitchFamily="2" charset="-34"/>
              </a:rPr>
              <a:t>simulate</a:t>
            </a:r>
            <a:r>
              <a:rPr lang="hu-HU" sz="1800" dirty="0">
                <a:latin typeface="Prompt" panose="00000500000000000000" pitchFamily="2" charset="-34"/>
                <a:cs typeface="Prompt" panose="00000500000000000000" pitchFamily="2" charset="-34"/>
              </a:rPr>
              <a:t> </a:t>
            </a:r>
            <a:r>
              <a:rPr lang="hu-HU" sz="1800" dirty="0" err="1">
                <a:latin typeface="Prompt" panose="00000500000000000000" pitchFamily="2" charset="-34"/>
                <a:cs typeface="Prompt" panose="00000500000000000000" pitchFamily="2" charset="-34"/>
              </a:rPr>
              <a:t>the</a:t>
            </a:r>
            <a:r>
              <a:rPr lang="hu-HU" sz="1800" dirty="0">
                <a:latin typeface="Prompt" panose="00000500000000000000" pitchFamily="2" charset="-34"/>
                <a:cs typeface="Prompt" panose="00000500000000000000" pitchFamily="2" charset="-34"/>
              </a:rPr>
              <a:t> </a:t>
            </a:r>
            <a:r>
              <a:rPr lang="hu-HU" sz="1800" dirty="0" err="1">
                <a:latin typeface="Prompt" panose="00000500000000000000" pitchFamily="2" charset="-34"/>
                <a:cs typeface="Prompt" panose="00000500000000000000" pitchFamily="2" charset="-34"/>
              </a:rPr>
              <a:t>network</a:t>
            </a:r>
            <a:endParaRPr lang="hu-HU" sz="1800" dirty="0">
              <a:latin typeface="Prompt" panose="00000500000000000000" pitchFamily="2" charset="-34"/>
              <a:cs typeface="Prompt" panose="00000500000000000000" pitchFamily="2" charset="-34"/>
            </a:endParaRPr>
          </a:p>
          <a:p>
            <a:pPr marL="684000" lvl="1">
              <a:spcBef>
                <a:spcPts val="300"/>
              </a:spcBef>
            </a:pPr>
            <a:r>
              <a:rPr lang="hu-HU" sz="1800" dirty="0">
                <a:latin typeface="Prompt" panose="00000500000000000000" pitchFamily="2" charset="-34"/>
                <a:cs typeface="Prompt" panose="00000500000000000000" pitchFamily="2" charset="-34"/>
              </a:rPr>
              <a:t>​</a:t>
            </a:r>
            <a:r>
              <a:rPr lang="hu-HU" sz="1800" dirty="0" err="1">
                <a:latin typeface="Prompt" panose="00000500000000000000" pitchFamily="2" charset="-34"/>
                <a:cs typeface="Prompt" panose="00000500000000000000" pitchFamily="2" charset="-34"/>
              </a:rPr>
              <a:t>Visualise</a:t>
            </a:r>
            <a:r>
              <a:rPr lang="hu-HU" sz="1800" dirty="0">
                <a:latin typeface="Prompt" panose="00000500000000000000" pitchFamily="2" charset="-34"/>
                <a:cs typeface="Prompt" panose="00000500000000000000" pitchFamily="2" charset="-34"/>
              </a:rPr>
              <a:t> and test  out </a:t>
            </a:r>
            <a:r>
              <a:rPr lang="hu-HU" sz="1800" dirty="0" err="1">
                <a:latin typeface="Prompt" panose="00000500000000000000" pitchFamily="2" charset="-34"/>
                <a:cs typeface="Prompt" panose="00000500000000000000" pitchFamily="2" charset="-34"/>
              </a:rPr>
              <a:t>features</a:t>
            </a:r>
            <a:endParaRPr lang="hu-HU" sz="1800" dirty="0">
              <a:latin typeface="Prompt" panose="00000500000000000000" pitchFamily="2" charset="-34"/>
              <a:cs typeface="Prompt" panose="00000500000000000000" pitchFamily="2" charset="-34"/>
            </a:endParaRPr>
          </a:p>
          <a:p>
            <a:pPr>
              <a:spcBef>
                <a:spcPts val="300"/>
              </a:spcBef>
            </a:pPr>
            <a:r>
              <a:rPr lang="hu-HU" sz="1800" b="1" dirty="0">
                <a:solidFill>
                  <a:srgbClr val="5F88CA"/>
                </a:solidFill>
                <a:latin typeface="Prompt" panose="00000500000000000000" pitchFamily="2" charset="-34"/>
                <a:cs typeface="Prompt" panose="00000500000000000000" pitchFamily="2" charset="-34"/>
              </a:rPr>
              <a:t>Test</a:t>
            </a:r>
            <a:r>
              <a:rPr lang="hu-HU" sz="1800" dirty="0">
                <a:latin typeface="Prompt" panose="00000500000000000000" pitchFamily="2" charset="-34"/>
                <a:cs typeface="Prompt" panose="00000500000000000000" pitchFamily="2" charset="-34"/>
              </a:rPr>
              <a:t> and </a:t>
            </a:r>
            <a:r>
              <a:rPr lang="hu-HU" sz="1800" b="1" dirty="0" err="1">
                <a:solidFill>
                  <a:srgbClr val="5F88CA"/>
                </a:solidFill>
                <a:latin typeface="Prompt" panose="00000500000000000000" pitchFamily="2" charset="-34"/>
                <a:cs typeface="Prompt" panose="00000500000000000000" pitchFamily="2" charset="-34"/>
              </a:rPr>
              <a:t>document</a:t>
            </a:r>
            <a:r>
              <a:rPr lang="hu-HU" sz="1800" dirty="0">
                <a:latin typeface="Prompt" panose="00000500000000000000" pitchFamily="2" charset="-34"/>
                <a:cs typeface="Prompt" panose="00000500000000000000" pitchFamily="2" charset="-34"/>
              </a:rPr>
              <a:t> </a:t>
            </a:r>
            <a:r>
              <a:rPr lang="hu-HU" sz="1800" dirty="0" err="1">
                <a:latin typeface="Prompt" panose="00000500000000000000" pitchFamily="2" charset="-34"/>
                <a:cs typeface="Prompt" panose="00000500000000000000" pitchFamily="2" charset="-34"/>
              </a:rPr>
              <a:t>the</a:t>
            </a:r>
            <a:r>
              <a:rPr lang="hu-HU" sz="1800" dirty="0">
                <a:latin typeface="Prompt" panose="00000500000000000000" pitchFamily="2" charset="-34"/>
                <a:cs typeface="Prompt" panose="00000500000000000000" pitchFamily="2" charset="-34"/>
              </a:rPr>
              <a:t> </a:t>
            </a:r>
            <a:r>
              <a:rPr lang="hu-HU" sz="1800" dirty="0" err="1">
                <a:latin typeface="Prompt" panose="00000500000000000000" pitchFamily="2" charset="-34"/>
                <a:cs typeface="Prompt" panose="00000500000000000000" pitchFamily="2" charset="-34"/>
              </a:rPr>
              <a:t>prototype</a:t>
            </a:r>
            <a:r>
              <a:rPr lang="hu-HU" sz="1800" dirty="0">
                <a:latin typeface="Prompt" panose="00000500000000000000" pitchFamily="2" charset="-34"/>
                <a:cs typeface="Prompt" panose="00000500000000000000" pitchFamily="2" charset="-34"/>
              </a:rPr>
              <a:t> </a:t>
            </a:r>
            <a:r>
              <a:rPr lang="hu-HU" sz="1800" dirty="0" err="1">
                <a:latin typeface="Prompt" panose="00000500000000000000" pitchFamily="2" charset="-34"/>
                <a:cs typeface="Prompt" panose="00000500000000000000" pitchFamily="2" charset="-34"/>
              </a:rPr>
              <a:t>configuration</a:t>
            </a:r>
            <a:endParaRPr lang="hu-HU" sz="1800" dirty="0">
              <a:latin typeface="Prompt" panose="00000500000000000000" pitchFamily="2" charset="-34"/>
              <a:cs typeface="Prompt" panose="00000500000000000000" pitchFamily="2" charset="-34"/>
            </a:endParaRPr>
          </a:p>
          <a:p>
            <a:pPr>
              <a:spcBef>
                <a:spcPts val="300"/>
              </a:spcBef>
            </a:pPr>
            <a:r>
              <a:rPr lang="hu-HU" sz="1800" dirty="0" err="1">
                <a:latin typeface="Prompt" panose="00000500000000000000" pitchFamily="2" charset="-34"/>
                <a:cs typeface="Prompt" panose="00000500000000000000" pitchFamily="2" charset="-34"/>
              </a:rPr>
              <a:t>Ensure</a:t>
            </a:r>
            <a:r>
              <a:rPr lang="hu-HU" sz="1800" dirty="0">
                <a:latin typeface="Prompt" panose="00000500000000000000" pitchFamily="2" charset="-34"/>
                <a:cs typeface="Prompt" panose="00000500000000000000" pitchFamily="2" charset="-34"/>
              </a:rPr>
              <a:t> </a:t>
            </a:r>
            <a:r>
              <a:rPr lang="hu-HU" sz="1800" dirty="0" err="1">
                <a:latin typeface="Prompt" panose="00000500000000000000" pitchFamily="2" charset="-34"/>
                <a:cs typeface="Prompt" panose="00000500000000000000" pitchFamily="2" charset="-34"/>
              </a:rPr>
              <a:t>the</a:t>
            </a:r>
            <a:r>
              <a:rPr lang="hu-HU" sz="1800" dirty="0">
                <a:latin typeface="Prompt" panose="00000500000000000000" pitchFamily="2" charset="-34"/>
                <a:cs typeface="Prompt" panose="00000500000000000000" pitchFamily="2" charset="-34"/>
              </a:rPr>
              <a:t> </a:t>
            </a:r>
            <a:r>
              <a:rPr lang="hu-HU" sz="1800" dirty="0" err="1">
                <a:latin typeface="Prompt" panose="00000500000000000000" pitchFamily="2" charset="-34"/>
                <a:cs typeface="Prompt" panose="00000500000000000000" pitchFamily="2" charset="-34"/>
              </a:rPr>
              <a:t>system</a:t>
            </a:r>
            <a:r>
              <a:rPr lang="hu-HU" sz="1800" dirty="0">
                <a:latin typeface="Prompt" panose="00000500000000000000" pitchFamily="2" charset="-34"/>
                <a:cs typeface="Prompt" panose="00000500000000000000" pitchFamily="2" charset="-34"/>
              </a:rPr>
              <a:t> </a:t>
            </a:r>
            <a:r>
              <a:rPr lang="hu-HU" sz="1800" dirty="0" err="1">
                <a:latin typeface="Prompt" panose="00000500000000000000" pitchFamily="2" charset="-34"/>
                <a:cs typeface="Prompt" panose="00000500000000000000" pitchFamily="2" charset="-34"/>
              </a:rPr>
              <a:t>works</a:t>
            </a:r>
            <a:r>
              <a:rPr lang="hu-HU" sz="1800" dirty="0">
                <a:latin typeface="Prompt" panose="00000500000000000000" pitchFamily="2" charset="-34"/>
                <a:cs typeface="Prompt" panose="00000500000000000000" pitchFamily="2" charset="-34"/>
              </a:rPr>
              <a:t> </a:t>
            </a:r>
            <a:r>
              <a:rPr lang="hu-HU" sz="1800" dirty="0" err="1">
                <a:latin typeface="Prompt" panose="00000500000000000000" pitchFamily="2" charset="-34"/>
                <a:cs typeface="Prompt" panose="00000500000000000000" pitchFamily="2" charset="-34"/>
              </a:rPr>
              <a:t>as</a:t>
            </a:r>
            <a:r>
              <a:rPr lang="hu-HU" sz="1800" dirty="0">
                <a:latin typeface="Prompt" panose="00000500000000000000" pitchFamily="2" charset="-34"/>
                <a:cs typeface="Prompt" panose="00000500000000000000" pitchFamily="2" charset="-34"/>
              </a:rPr>
              <a:t> </a:t>
            </a:r>
            <a:r>
              <a:rPr lang="hu-HU" sz="1800" dirty="0" err="1">
                <a:latin typeface="Prompt" panose="00000500000000000000" pitchFamily="2" charset="-34"/>
                <a:cs typeface="Prompt" panose="00000500000000000000" pitchFamily="2" charset="-34"/>
              </a:rPr>
              <a:t>intended</a:t>
            </a:r>
            <a:r>
              <a:rPr lang="hu-HU" sz="1800" dirty="0">
                <a:latin typeface="Prompt" panose="00000500000000000000" pitchFamily="2" charset="-34"/>
                <a:cs typeface="Prompt" panose="00000500000000000000" pitchFamily="2" charset="-34"/>
              </a:rPr>
              <a:t> </a:t>
            </a:r>
            <a:r>
              <a:rPr lang="hu-HU" sz="1800" dirty="0" err="1">
                <a:latin typeface="Prompt" panose="00000500000000000000" pitchFamily="2" charset="-34"/>
                <a:cs typeface="Prompt" panose="00000500000000000000" pitchFamily="2" charset="-34"/>
              </a:rPr>
              <a:t>under</a:t>
            </a:r>
            <a:r>
              <a:rPr lang="hu-HU" sz="1800" dirty="0">
                <a:latin typeface="Prompt" panose="00000500000000000000" pitchFamily="2" charset="-34"/>
                <a:cs typeface="Prompt" panose="00000500000000000000" pitchFamily="2" charset="-34"/>
              </a:rPr>
              <a:t> </a:t>
            </a:r>
            <a:r>
              <a:rPr lang="hu-HU" sz="1800" b="1" dirty="0" err="1">
                <a:solidFill>
                  <a:srgbClr val="5F88CA"/>
                </a:solidFill>
                <a:latin typeface="Prompt" panose="00000500000000000000" pitchFamily="2" charset="-34"/>
                <a:cs typeface="Prompt" panose="00000500000000000000" pitchFamily="2" charset="-34"/>
              </a:rPr>
              <a:t>realistic</a:t>
            </a:r>
            <a:r>
              <a:rPr lang="hu-HU" sz="1800" dirty="0">
                <a:latin typeface="Prompt" panose="00000500000000000000" pitchFamily="2" charset="-34"/>
                <a:cs typeface="Prompt" panose="00000500000000000000" pitchFamily="2" charset="-34"/>
              </a:rPr>
              <a:t> </a:t>
            </a:r>
            <a:r>
              <a:rPr lang="hu-HU" sz="1800" b="1" dirty="0" err="1">
                <a:solidFill>
                  <a:srgbClr val="5F88CA"/>
                </a:solidFill>
                <a:latin typeface="Prompt" panose="00000500000000000000" pitchFamily="2" charset="-34"/>
                <a:cs typeface="Prompt" panose="00000500000000000000" pitchFamily="2" charset="-34"/>
              </a:rPr>
              <a:t>conditions</a:t>
            </a:r>
            <a:endParaRPr lang="hu-HU" sz="1800" b="1" dirty="0">
              <a:solidFill>
                <a:srgbClr val="5F88CA"/>
              </a:solidFill>
              <a:latin typeface="Prompt" panose="00000500000000000000" pitchFamily="2" charset="-34"/>
              <a:cs typeface="Prompt" panose="00000500000000000000" pitchFamily="2" charset="-34"/>
            </a:endParaRPr>
          </a:p>
          <a:p>
            <a:endParaRPr lang="hu-HU" dirty="0"/>
          </a:p>
        </p:txBody>
      </p:sp>
    </p:spTree>
    <p:extLst>
      <p:ext uri="{BB962C8B-B14F-4D97-AF65-F5344CB8AC3E}">
        <p14:creationId xmlns:p14="http://schemas.microsoft.com/office/powerpoint/2010/main" val="234318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a:extLst>
              <a:ext uri="{FF2B5EF4-FFF2-40B4-BE49-F238E27FC236}">
                <a16:creationId xmlns:a16="http://schemas.microsoft.com/office/drawing/2014/main" id="{10113AF7-D454-4836-874D-3AF4CDACC78E}"/>
              </a:ext>
            </a:extLst>
          </p:cNvPr>
          <p:cNvSpPr>
            <a:spLocks noGrp="1"/>
          </p:cNvSpPr>
          <p:nvPr>
            <p:ph type="title"/>
          </p:nvPr>
        </p:nvSpPr>
        <p:spPr>
          <a:xfrm>
            <a:off x="438150" y="209213"/>
            <a:ext cx="5524500" cy="1343700"/>
          </a:xfrm>
        </p:spPr>
        <p:txBody>
          <a:bodyPr/>
          <a:lstStyle/>
          <a:p>
            <a:r>
              <a:rPr lang="hu-HU" b="1" dirty="0">
                <a:latin typeface="Raleway ExtraBold" pitchFamily="2" charset="-18"/>
                <a:cs typeface="Prompt" panose="00000500000000000000" pitchFamily="2" charset="-34"/>
              </a:rPr>
              <a:t>Csapatmunka összegzése</a:t>
            </a:r>
            <a:endParaRPr lang="hu-HU" dirty="0"/>
          </a:p>
        </p:txBody>
      </p:sp>
      <p:sp>
        <p:nvSpPr>
          <p:cNvPr id="5" name="Rectangle 1">
            <a:extLst>
              <a:ext uri="{FF2B5EF4-FFF2-40B4-BE49-F238E27FC236}">
                <a16:creationId xmlns:a16="http://schemas.microsoft.com/office/drawing/2014/main" id="{5CEC2967-5AC8-4E7F-A5ED-34E50C6EFE89}"/>
              </a:ext>
            </a:extLst>
          </p:cNvPr>
          <p:cNvSpPr>
            <a:spLocks noGrp="1" noChangeArrowheads="1"/>
          </p:cNvSpPr>
          <p:nvPr>
            <p:ph type="subTitle" idx="1"/>
          </p:nvPr>
        </p:nvSpPr>
        <p:spPr bwMode="auto">
          <a:xfrm>
            <a:off x="233362" y="1611273"/>
            <a:ext cx="5899372" cy="2300630"/>
          </a:xfrm>
          <a:prstGeom prst="rect">
            <a:avLst/>
          </a:prstGeom>
          <a:noFill/>
          <a:ln>
            <a:noFill/>
          </a:ln>
        </p:spPr>
        <p:txBody>
          <a:bodyPr spcFirstLastPara="1" wrap="square" lIns="91425" tIns="91425" rIns="91425" bIns="91425" anchor="t" anchorCtr="0">
            <a:noAutofit/>
          </a:bodyPr>
          <a:lstStyle/>
          <a:p>
            <a:pPr>
              <a:spcBef>
                <a:spcPts val="300"/>
              </a:spcBef>
            </a:pPr>
            <a:r>
              <a:rPr lang="hu-HU" altLang="hu-HU" dirty="0">
                <a:solidFill>
                  <a:srgbClr val="15253F"/>
                </a:solidFill>
              </a:rPr>
              <a:t>3 fős csapat – </a:t>
            </a:r>
            <a:r>
              <a:rPr lang="hu-HU" altLang="hu-HU" b="1" dirty="0">
                <a:solidFill>
                  <a:srgbClr val="5F88CA"/>
                </a:solidFill>
              </a:rPr>
              <a:t>közös</a:t>
            </a:r>
            <a:r>
              <a:rPr lang="hu-HU" altLang="hu-HU" dirty="0">
                <a:solidFill>
                  <a:srgbClr val="15253F"/>
                </a:solidFill>
              </a:rPr>
              <a:t> munka</a:t>
            </a:r>
          </a:p>
          <a:p>
            <a:pPr>
              <a:spcBef>
                <a:spcPts val="300"/>
              </a:spcBef>
            </a:pPr>
            <a:r>
              <a:rPr lang="hu-HU" altLang="hu-HU" dirty="0">
                <a:solidFill>
                  <a:srgbClr val="15253F"/>
                </a:solidFill>
              </a:rPr>
              <a:t>Feladatmegosztás – </a:t>
            </a:r>
            <a:r>
              <a:rPr lang="hu-HU" altLang="hu-HU" b="1" dirty="0">
                <a:solidFill>
                  <a:srgbClr val="5F88CA"/>
                </a:solidFill>
              </a:rPr>
              <a:t>egyenlő</a:t>
            </a:r>
            <a:r>
              <a:rPr lang="hu-HU" altLang="hu-HU" dirty="0">
                <a:solidFill>
                  <a:srgbClr val="15253F"/>
                </a:solidFill>
              </a:rPr>
              <a:t> arányban</a:t>
            </a:r>
          </a:p>
          <a:p>
            <a:pPr>
              <a:spcBef>
                <a:spcPts val="300"/>
              </a:spcBef>
            </a:pPr>
            <a:r>
              <a:rPr lang="hu-HU" altLang="hu-HU" b="1" dirty="0">
                <a:solidFill>
                  <a:srgbClr val="5F88CA"/>
                </a:solidFill>
              </a:rPr>
              <a:t>Együttműködés</a:t>
            </a:r>
            <a:r>
              <a:rPr lang="hu-HU" altLang="hu-HU" dirty="0">
                <a:solidFill>
                  <a:srgbClr val="15253F"/>
                </a:solidFill>
              </a:rPr>
              <a:t> – folyamatos egyeztetés</a:t>
            </a:r>
          </a:p>
          <a:p>
            <a:pPr>
              <a:spcBef>
                <a:spcPts val="300"/>
              </a:spcBef>
            </a:pPr>
            <a:r>
              <a:rPr lang="hu-HU" altLang="hu-HU" dirty="0">
                <a:solidFill>
                  <a:srgbClr val="15253F"/>
                </a:solidFill>
              </a:rPr>
              <a:t>Kommunikáció – </a:t>
            </a:r>
            <a:r>
              <a:rPr lang="hu-HU" altLang="hu-HU" b="1" dirty="0">
                <a:solidFill>
                  <a:srgbClr val="5F88CA"/>
                </a:solidFill>
              </a:rPr>
              <a:t>hatékony</a:t>
            </a:r>
            <a:r>
              <a:rPr lang="hu-HU" altLang="hu-HU" dirty="0">
                <a:solidFill>
                  <a:srgbClr val="15253F"/>
                </a:solidFill>
              </a:rPr>
              <a:t> információáramlás</a:t>
            </a:r>
          </a:p>
          <a:p>
            <a:pPr>
              <a:spcBef>
                <a:spcPts val="300"/>
              </a:spcBef>
            </a:pPr>
            <a:r>
              <a:rPr lang="hu-HU" altLang="hu-HU" b="1" dirty="0">
                <a:solidFill>
                  <a:srgbClr val="5F88CA"/>
                </a:solidFill>
              </a:rPr>
              <a:t>Problémamegoldás</a:t>
            </a:r>
            <a:r>
              <a:rPr lang="hu-HU" altLang="hu-HU" dirty="0">
                <a:solidFill>
                  <a:srgbClr val="15253F"/>
                </a:solidFill>
              </a:rPr>
              <a:t> – közös fellépés</a:t>
            </a:r>
          </a:p>
          <a:p>
            <a:pPr>
              <a:spcBef>
                <a:spcPts val="300"/>
              </a:spcBef>
            </a:pPr>
            <a:r>
              <a:rPr lang="hu-HU" altLang="hu-HU" dirty="0">
                <a:solidFill>
                  <a:srgbClr val="15253F"/>
                </a:solidFill>
              </a:rPr>
              <a:t>Technikai kihívások – </a:t>
            </a:r>
            <a:r>
              <a:rPr lang="hu-HU" altLang="hu-HU" b="1" dirty="0">
                <a:solidFill>
                  <a:srgbClr val="5F88CA"/>
                </a:solidFill>
              </a:rPr>
              <a:t>megoldva</a:t>
            </a:r>
          </a:p>
          <a:p>
            <a:pPr>
              <a:spcBef>
                <a:spcPts val="300"/>
              </a:spcBef>
            </a:pPr>
            <a:r>
              <a:rPr lang="hu-HU" altLang="hu-HU" dirty="0">
                <a:solidFill>
                  <a:srgbClr val="15253F"/>
                </a:solidFill>
              </a:rPr>
              <a:t>Projekt lezárása – </a:t>
            </a:r>
            <a:r>
              <a:rPr lang="hu-HU" altLang="hu-HU" b="1" dirty="0">
                <a:solidFill>
                  <a:srgbClr val="5F88CA"/>
                </a:solidFill>
              </a:rPr>
              <a:t>határidőre</a:t>
            </a:r>
            <a:r>
              <a:rPr lang="hu-HU" altLang="hu-HU" dirty="0">
                <a:solidFill>
                  <a:srgbClr val="15253F"/>
                </a:solidFill>
              </a:rPr>
              <a:t>, </a:t>
            </a:r>
            <a:r>
              <a:rPr lang="hu-HU" altLang="hu-HU" b="1" dirty="0">
                <a:solidFill>
                  <a:srgbClr val="5F88CA"/>
                </a:solidFill>
              </a:rPr>
              <a:t>eredményesen</a:t>
            </a:r>
          </a:p>
        </p:txBody>
      </p:sp>
      <p:pic>
        <p:nvPicPr>
          <p:cNvPr id="7" name="Ábra 6">
            <a:extLst>
              <a:ext uri="{FF2B5EF4-FFF2-40B4-BE49-F238E27FC236}">
                <a16:creationId xmlns:a16="http://schemas.microsoft.com/office/drawing/2014/main" id="{3372CAD3-095D-4A95-B0E2-ACFC2291833C}"/>
              </a:ext>
            </a:extLst>
          </p:cNvPr>
          <p:cNvPicPr>
            <a:picLocks noChangeAspect="1"/>
          </p:cNvPicPr>
          <p:nvPr/>
        </p:nvPicPr>
        <p:blipFill>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a:off x="6383122" y="709271"/>
            <a:ext cx="2527516" cy="2275800"/>
          </a:xfrm>
          <a:prstGeom prst="rect">
            <a:avLst/>
          </a:prstGeom>
        </p:spPr>
      </p:pic>
    </p:spTree>
    <p:extLst>
      <p:ext uri="{BB962C8B-B14F-4D97-AF65-F5344CB8AC3E}">
        <p14:creationId xmlns:p14="http://schemas.microsoft.com/office/powerpoint/2010/main" val="353503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a:extLst>
              <a:ext uri="{FF2B5EF4-FFF2-40B4-BE49-F238E27FC236}">
                <a16:creationId xmlns:a16="http://schemas.microsoft.com/office/drawing/2014/main" id="{10113AF7-D454-4836-874D-3AF4CDACC78E}"/>
              </a:ext>
            </a:extLst>
          </p:cNvPr>
          <p:cNvSpPr>
            <a:spLocks noGrp="1"/>
          </p:cNvSpPr>
          <p:nvPr>
            <p:ph type="title"/>
          </p:nvPr>
        </p:nvSpPr>
        <p:spPr/>
        <p:txBody>
          <a:bodyPr/>
          <a:lstStyle/>
          <a:p>
            <a:r>
              <a:rPr lang="hu-HU" b="1" dirty="0">
                <a:latin typeface="Raleway ExtraBold" pitchFamily="2" charset="-18"/>
                <a:cs typeface="Prompt" panose="00000500000000000000" pitchFamily="2" charset="-34"/>
              </a:rPr>
              <a:t>Tapasztalatok	</a:t>
            </a:r>
            <a:endParaRPr lang="hu-HU" dirty="0"/>
          </a:p>
        </p:txBody>
      </p:sp>
      <p:sp>
        <p:nvSpPr>
          <p:cNvPr id="5" name="Rectangle 1">
            <a:extLst>
              <a:ext uri="{FF2B5EF4-FFF2-40B4-BE49-F238E27FC236}">
                <a16:creationId xmlns:a16="http://schemas.microsoft.com/office/drawing/2014/main" id="{6D71B617-70F3-4E4B-90AE-D53723997945}"/>
              </a:ext>
            </a:extLst>
          </p:cNvPr>
          <p:cNvSpPr>
            <a:spLocks noGrp="1" noChangeArrowheads="1"/>
          </p:cNvSpPr>
          <p:nvPr>
            <p:ph type="subTitle" idx="1"/>
          </p:nvPr>
        </p:nvSpPr>
        <p:spPr bwMode="auto">
          <a:xfrm>
            <a:off x="233362" y="1611273"/>
            <a:ext cx="6152646" cy="2300630"/>
          </a:xfrm>
          <a:prstGeom prst="rect">
            <a:avLst/>
          </a:prstGeom>
          <a:noFill/>
          <a:ln>
            <a:noFill/>
          </a:ln>
        </p:spPr>
        <p:txBody>
          <a:bodyPr spcFirstLastPara="1" wrap="square" lIns="91425" tIns="91425" rIns="91425" bIns="91425" anchor="t" anchorCtr="0">
            <a:noAutofit/>
          </a:bodyPr>
          <a:lstStyle/>
          <a:p>
            <a:pPr>
              <a:spcBef>
                <a:spcPts val="300"/>
              </a:spcBef>
            </a:pPr>
            <a:r>
              <a:rPr lang="hu-HU" altLang="hu-HU" dirty="0">
                <a:solidFill>
                  <a:srgbClr val="15253F"/>
                </a:solidFill>
              </a:rPr>
              <a:t>Rugalmasság – új helyzetekhez </a:t>
            </a:r>
            <a:r>
              <a:rPr lang="hu-HU" altLang="hu-HU" b="1" dirty="0">
                <a:solidFill>
                  <a:srgbClr val="5F88CA"/>
                </a:solidFill>
              </a:rPr>
              <a:t>alkalmazkodás</a:t>
            </a:r>
          </a:p>
          <a:p>
            <a:pPr>
              <a:spcBef>
                <a:spcPts val="300"/>
              </a:spcBef>
            </a:pPr>
            <a:r>
              <a:rPr lang="hu-HU" altLang="hu-HU" b="1" dirty="0">
                <a:solidFill>
                  <a:srgbClr val="5F88CA"/>
                </a:solidFill>
              </a:rPr>
              <a:t>Felelősségvállalás</a:t>
            </a:r>
            <a:r>
              <a:rPr lang="hu-HU" altLang="hu-HU" dirty="0">
                <a:solidFill>
                  <a:srgbClr val="15253F"/>
                </a:solidFill>
              </a:rPr>
              <a:t> – saját és közös feladatokért</a:t>
            </a:r>
          </a:p>
          <a:p>
            <a:pPr>
              <a:spcBef>
                <a:spcPts val="300"/>
              </a:spcBef>
            </a:pPr>
            <a:r>
              <a:rPr lang="hu-HU" altLang="hu-HU" b="1" dirty="0">
                <a:solidFill>
                  <a:srgbClr val="5F88CA"/>
                </a:solidFill>
              </a:rPr>
              <a:t>Csapatszellem</a:t>
            </a:r>
            <a:r>
              <a:rPr lang="hu-HU" altLang="hu-HU" dirty="0">
                <a:solidFill>
                  <a:srgbClr val="15253F"/>
                </a:solidFill>
              </a:rPr>
              <a:t> – egymás </a:t>
            </a:r>
            <a:r>
              <a:rPr lang="hu-HU" altLang="hu-HU" b="1" dirty="0">
                <a:solidFill>
                  <a:srgbClr val="5F88CA"/>
                </a:solidFill>
              </a:rPr>
              <a:t>támogatása</a:t>
            </a:r>
          </a:p>
          <a:p>
            <a:pPr>
              <a:spcBef>
                <a:spcPts val="300"/>
              </a:spcBef>
            </a:pPr>
            <a:r>
              <a:rPr lang="hu-HU" altLang="hu-HU" b="1" dirty="0">
                <a:solidFill>
                  <a:srgbClr val="5F88CA"/>
                </a:solidFill>
              </a:rPr>
              <a:t>Tanulás</a:t>
            </a:r>
            <a:r>
              <a:rPr lang="hu-HU" altLang="hu-HU" dirty="0">
                <a:solidFill>
                  <a:srgbClr val="15253F"/>
                </a:solidFill>
              </a:rPr>
              <a:t> – gyakorlati tudás bővülése</a:t>
            </a:r>
          </a:p>
          <a:p>
            <a:pPr>
              <a:spcBef>
                <a:spcPts val="300"/>
              </a:spcBef>
            </a:pPr>
            <a:r>
              <a:rPr lang="hu-HU" altLang="hu-HU" b="1" dirty="0">
                <a:solidFill>
                  <a:srgbClr val="5F88CA"/>
                </a:solidFill>
              </a:rPr>
              <a:t>Kreativitás</a:t>
            </a:r>
            <a:r>
              <a:rPr lang="hu-HU" altLang="hu-HU" dirty="0">
                <a:solidFill>
                  <a:srgbClr val="15253F"/>
                </a:solidFill>
              </a:rPr>
              <a:t> – problémákhoz való hozzáállásban</a:t>
            </a:r>
          </a:p>
          <a:p>
            <a:pPr>
              <a:spcBef>
                <a:spcPts val="300"/>
              </a:spcBef>
            </a:pPr>
            <a:r>
              <a:rPr lang="hu-HU" altLang="hu-HU" b="1" dirty="0">
                <a:solidFill>
                  <a:srgbClr val="5F88CA"/>
                </a:solidFill>
              </a:rPr>
              <a:t>Precizitás</a:t>
            </a:r>
            <a:r>
              <a:rPr lang="hu-HU" altLang="hu-HU" dirty="0">
                <a:solidFill>
                  <a:srgbClr val="15253F"/>
                </a:solidFill>
              </a:rPr>
              <a:t> – dokumentáció és konfiguráció során</a:t>
            </a:r>
          </a:p>
          <a:p>
            <a:pPr>
              <a:spcBef>
                <a:spcPts val="300"/>
              </a:spcBef>
            </a:pPr>
            <a:r>
              <a:rPr lang="hu-HU" altLang="hu-HU" b="1" dirty="0">
                <a:solidFill>
                  <a:srgbClr val="5F88CA"/>
                </a:solidFill>
              </a:rPr>
              <a:t>Önbizalom</a:t>
            </a:r>
            <a:r>
              <a:rPr lang="hu-HU" altLang="hu-HU" dirty="0">
                <a:solidFill>
                  <a:srgbClr val="15253F"/>
                </a:solidFill>
              </a:rPr>
              <a:t> – sikeres projektmunka után</a:t>
            </a:r>
          </a:p>
        </p:txBody>
      </p:sp>
    </p:spTree>
    <p:extLst>
      <p:ext uri="{BB962C8B-B14F-4D97-AF65-F5344CB8AC3E}">
        <p14:creationId xmlns:p14="http://schemas.microsoft.com/office/powerpoint/2010/main" val="362889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4" name="Google Shape;604;p55"/>
          <p:cNvSpPr txBox="1">
            <a:spLocks noGrp="1"/>
          </p:cNvSpPr>
          <p:nvPr>
            <p:ph type="title"/>
          </p:nvPr>
        </p:nvSpPr>
        <p:spPr>
          <a:xfrm>
            <a:off x="2120900" y="769399"/>
            <a:ext cx="5332413" cy="28669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Köszönjük a figyelmet!</a:t>
            </a:r>
            <a:endParaRPr dirty="0"/>
          </a:p>
        </p:txBody>
      </p:sp>
      <p:grpSp>
        <p:nvGrpSpPr>
          <p:cNvPr id="623" name="Google Shape;623;p55"/>
          <p:cNvGrpSpPr/>
          <p:nvPr/>
        </p:nvGrpSpPr>
        <p:grpSpPr>
          <a:xfrm>
            <a:off x="0" y="0"/>
            <a:ext cx="1675200" cy="5139225"/>
            <a:chOff x="7468800" y="0"/>
            <a:chExt cx="1675200" cy="5139225"/>
          </a:xfrm>
        </p:grpSpPr>
        <p:sp>
          <p:nvSpPr>
            <p:cNvPr id="624" name="Google Shape;624;p55"/>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5" name="Google Shape;625;p55"/>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6" name="Google Shape;626;p55"/>
            <p:cNvSpPr/>
            <p:nvPr/>
          </p:nvSpPr>
          <p:spPr>
            <a:xfrm>
              <a:off x="7468800" y="2487375"/>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7" name="Google Shape;627;p55"/>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8" name="Google Shape;628;p55"/>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9" name="Google Shape;629;p55"/>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0" name="Google Shape;630;p55"/>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1" name="Google Shape;329;p37">
            <a:extLst>
              <a:ext uri="{FF2B5EF4-FFF2-40B4-BE49-F238E27FC236}">
                <a16:creationId xmlns:a16="http://schemas.microsoft.com/office/drawing/2014/main" id="{0879100F-39EA-4C42-BF0D-1D4C9710A740}"/>
              </a:ext>
            </a:extLst>
          </p:cNvPr>
          <p:cNvSpPr txBox="1">
            <a:spLocks/>
          </p:cNvSpPr>
          <p:nvPr/>
        </p:nvSpPr>
        <p:spPr>
          <a:xfrm>
            <a:off x="2120900" y="3270988"/>
            <a:ext cx="2532000" cy="730800"/>
          </a:xfrm>
          <a:prstGeom prst="rect">
            <a:avLst/>
          </a:prstGeom>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hu-HU" sz="3200" b="1" dirty="0">
                <a:solidFill>
                  <a:srgbClr val="0E1D35"/>
                </a:solidFill>
                <a:latin typeface="Raleway ExtraBold"/>
                <a:sym typeface="Raleway ExtraBold"/>
              </a:rPr>
              <a:t>Q&amp;A</a:t>
            </a:r>
          </a:p>
        </p:txBody>
      </p:sp>
      <p:sp>
        <p:nvSpPr>
          <p:cNvPr id="12" name="Google Shape;303;p35">
            <a:extLst>
              <a:ext uri="{FF2B5EF4-FFF2-40B4-BE49-F238E27FC236}">
                <a16:creationId xmlns:a16="http://schemas.microsoft.com/office/drawing/2014/main" id="{B6E96FB7-557B-437B-BD42-B35C34BEEA03}"/>
              </a:ext>
            </a:extLst>
          </p:cNvPr>
          <p:cNvSpPr/>
          <p:nvPr/>
        </p:nvSpPr>
        <p:spPr>
          <a:xfrm>
            <a:off x="2120900" y="3056325"/>
            <a:ext cx="1897625" cy="66356"/>
          </a:xfrm>
          <a:prstGeom prst="rect">
            <a:avLst/>
          </a:prstGeom>
          <a:solidFill>
            <a:schemeClr val="accent2"/>
          </a:solidFill>
          <a:ln>
            <a:solidFill>
              <a:srgbClr val="15253F"/>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281950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7AD0818-4100-4C4A-A34A-CDAE4795550C}"/>
              </a:ext>
            </a:extLst>
          </p:cNvPr>
          <p:cNvSpPr>
            <a:spLocks noGrp="1"/>
          </p:cNvSpPr>
          <p:nvPr>
            <p:ph type="title"/>
          </p:nvPr>
        </p:nvSpPr>
        <p:spPr>
          <a:xfrm>
            <a:off x="438150" y="589540"/>
            <a:ext cx="4920275" cy="595650"/>
          </a:xfrm>
        </p:spPr>
        <p:txBody>
          <a:bodyPr anchor="ctr"/>
          <a:lstStyle/>
          <a:p>
            <a:r>
              <a:rPr lang="hu-HU" sz="3200" dirty="0"/>
              <a:t>Cégbemutató</a:t>
            </a:r>
          </a:p>
        </p:txBody>
      </p:sp>
      <p:sp>
        <p:nvSpPr>
          <p:cNvPr id="3" name="Alcím 2">
            <a:extLst>
              <a:ext uri="{FF2B5EF4-FFF2-40B4-BE49-F238E27FC236}">
                <a16:creationId xmlns:a16="http://schemas.microsoft.com/office/drawing/2014/main" id="{F9C29EB3-8918-4C8A-ADB8-5AB1FE01359F}"/>
              </a:ext>
            </a:extLst>
          </p:cNvPr>
          <p:cNvSpPr>
            <a:spLocks noGrp="1"/>
          </p:cNvSpPr>
          <p:nvPr>
            <p:ph type="subTitle" idx="4294967295"/>
          </p:nvPr>
        </p:nvSpPr>
        <p:spPr>
          <a:xfrm>
            <a:off x="328750" y="1422550"/>
            <a:ext cx="5233988" cy="2298300"/>
          </a:xfrm>
        </p:spPr>
        <p:txBody>
          <a:bodyPr/>
          <a:lstStyle/>
          <a:p>
            <a:pPr>
              <a:spcBef>
                <a:spcPts val="300"/>
              </a:spcBef>
            </a:pPr>
            <a:r>
              <a:rPr lang="hu-HU" sz="1800" b="1" dirty="0">
                <a:solidFill>
                  <a:schemeClr val="accent2">
                    <a:lumMod val="50000"/>
                    <a:lumOff val="50000"/>
                  </a:schemeClr>
                </a:solidFill>
                <a:latin typeface="Prompt" panose="00000500000000000000" pitchFamily="2" charset="-34"/>
                <a:cs typeface="Prompt" panose="00000500000000000000" pitchFamily="2" charset="-34"/>
              </a:rPr>
              <a:t>​Online Media Marketing </a:t>
            </a:r>
            <a:r>
              <a:rPr lang="hu-HU" sz="1800" dirty="0">
                <a:latin typeface="Prompt" panose="00000500000000000000" pitchFamily="2" charset="-34"/>
                <a:cs typeface="Prompt" panose="00000500000000000000" pitchFamily="2" charset="-34"/>
              </a:rPr>
              <a:t>vállalat</a:t>
            </a:r>
          </a:p>
          <a:p>
            <a:pPr>
              <a:spcBef>
                <a:spcPts val="300"/>
              </a:spcBef>
            </a:pPr>
            <a:r>
              <a:rPr lang="hu-HU" sz="1600" dirty="0">
                <a:latin typeface="Prompt" panose="00000500000000000000" pitchFamily="2" charset="-34"/>
                <a:cs typeface="Prompt" panose="00000500000000000000" pitchFamily="2" charset="-34"/>
              </a:rPr>
              <a:t>Fő profil: Digitális tartalomgyártás</a:t>
            </a:r>
          </a:p>
          <a:p>
            <a:pPr marL="684000" lvl="1" algn="l">
              <a:spcBef>
                <a:spcPts val="300"/>
              </a:spcBef>
            </a:pPr>
            <a:r>
              <a:rPr lang="hu-HU" sz="1600" dirty="0">
                <a:latin typeface="Prompt" panose="00000500000000000000" pitchFamily="2" charset="-34"/>
                <a:cs typeface="Prompt" panose="00000500000000000000" pitchFamily="2" charset="-34"/>
              </a:rPr>
              <a:t>Kampánymenedzsment, </a:t>
            </a:r>
            <a:r>
              <a:rPr lang="hu-HU" sz="1800" b="1" dirty="0">
                <a:solidFill>
                  <a:schemeClr val="accent2">
                    <a:lumMod val="50000"/>
                    <a:lumOff val="50000"/>
                  </a:schemeClr>
                </a:solidFill>
                <a:latin typeface="Prompt" panose="00000500000000000000" pitchFamily="2" charset="-34"/>
                <a:cs typeface="Prompt" panose="00000500000000000000" pitchFamily="2" charset="-34"/>
              </a:rPr>
              <a:t>hirdetéskezelés</a:t>
            </a:r>
          </a:p>
          <a:p>
            <a:pPr marL="684000" lvl="1" algn="l">
              <a:spcBef>
                <a:spcPts val="300"/>
              </a:spcBef>
            </a:pPr>
            <a:r>
              <a:rPr lang="hu-HU" sz="1800" b="1" dirty="0">
                <a:solidFill>
                  <a:schemeClr val="accent2">
                    <a:lumMod val="50000"/>
                    <a:lumOff val="50000"/>
                  </a:schemeClr>
                </a:solidFill>
                <a:latin typeface="Prompt" panose="00000500000000000000" pitchFamily="2" charset="-34"/>
                <a:cs typeface="Prompt" panose="00000500000000000000" pitchFamily="2" charset="-34"/>
              </a:rPr>
              <a:t>SEO</a:t>
            </a:r>
            <a:r>
              <a:rPr lang="hu-HU" sz="1600" dirty="0">
                <a:latin typeface="Prompt" panose="00000500000000000000" pitchFamily="2" charset="-34"/>
                <a:cs typeface="Prompt" panose="00000500000000000000" pitchFamily="2" charset="-34"/>
              </a:rPr>
              <a:t> optimalizáció, teljesítmény elemzés</a:t>
            </a:r>
          </a:p>
          <a:p>
            <a:pPr>
              <a:spcBef>
                <a:spcPts val="300"/>
              </a:spcBef>
            </a:pPr>
            <a:r>
              <a:rPr lang="hu-HU" sz="1600" dirty="0">
                <a:latin typeface="Prompt" panose="00000500000000000000" pitchFamily="2" charset="-34"/>
                <a:cs typeface="Prompt" panose="00000500000000000000" pitchFamily="2" charset="-34"/>
              </a:rPr>
              <a:t>Többhelyszínes adatkezelés</a:t>
            </a:r>
          </a:p>
          <a:p>
            <a:pPr>
              <a:spcBef>
                <a:spcPts val="300"/>
              </a:spcBef>
            </a:pPr>
            <a:r>
              <a:rPr lang="hu-HU" sz="1600" dirty="0">
                <a:latin typeface="Prompt" panose="00000500000000000000" pitchFamily="2" charset="-34"/>
                <a:cs typeface="Prompt" panose="00000500000000000000" pitchFamily="2" charset="-34"/>
              </a:rPr>
              <a:t>Modern, </a:t>
            </a:r>
            <a:r>
              <a:rPr lang="hu-HU" sz="1800" b="1" dirty="0">
                <a:solidFill>
                  <a:schemeClr val="accent2">
                    <a:lumMod val="50000"/>
                    <a:lumOff val="50000"/>
                  </a:schemeClr>
                </a:solidFill>
                <a:latin typeface="Prompt" panose="00000500000000000000" pitchFamily="2" charset="-34"/>
                <a:cs typeface="Prompt" panose="00000500000000000000" pitchFamily="2" charset="-34"/>
              </a:rPr>
              <a:t>felhőalapú</a:t>
            </a:r>
            <a:r>
              <a:rPr lang="hu-HU" sz="1600" dirty="0">
                <a:latin typeface="Prompt" panose="00000500000000000000" pitchFamily="2" charset="-34"/>
                <a:cs typeface="Prompt" panose="00000500000000000000" pitchFamily="2" charset="-34"/>
              </a:rPr>
              <a:t> mentési struktúra</a:t>
            </a:r>
          </a:p>
        </p:txBody>
      </p:sp>
      <p:pic>
        <p:nvPicPr>
          <p:cNvPr id="33" name="Kép 32">
            <a:extLst>
              <a:ext uri="{FF2B5EF4-FFF2-40B4-BE49-F238E27FC236}">
                <a16:creationId xmlns:a16="http://schemas.microsoft.com/office/drawing/2014/main" id="{131A9F91-EAE7-4DB2-83C7-B3943E252C3D}"/>
              </a:ext>
            </a:extLst>
          </p:cNvPr>
          <p:cNvPicPr>
            <a:picLocks noChangeAspect="1"/>
          </p:cNvPicPr>
          <p:nvPr/>
        </p:nvPicPr>
        <p:blipFill>
          <a:blip r:embed="rId3"/>
          <a:stretch>
            <a:fillRect/>
          </a:stretch>
        </p:blipFill>
        <p:spPr>
          <a:xfrm>
            <a:off x="5513070" y="-143087"/>
            <a:ext cx="3630930" cy="2419674"/>
          </a:xfrm>
          <a:prstGeom prst="rect">
            <a:avLst/>
          </a:prstGeom>
        </p:spPr>
      </p:pic>
    </p:spTree>
    <p:extLst>
      <p:ext uri="{BB962C8B-B14F-4D97-AF65-F5344CB8AC3E}">
        <p14:creationId xmlns:p14="http://schemas.microsoft.com/office/powerpoint/2010/main" val="30435539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4858075" y="1948525"/>
            <a:ext cx="3918900" cy="19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Debreceni Telephely</a:t>
            </a:r>
            <a:endParaRPr dirty="0"/>
          </a:p>
        </p:txBody>
      </p:sp>
      <p:sp>
        <p:nvSpPr>
          <p:cNvPr id="342" name="Google Shape;342;p39"/>
          <p:cNvSpPr txBox="1">
            <a:spLocks noGrp="1"/>
          </p:cNvSpPr>
          <p:nvPr>
            <p:ph type="title" idx="2"/>
          </p:nvPr>
        </p:nvSpPr>
        <p:spPr>
          <a:xfrm>
            <a:off x="4963434" y="924863"/>
            <a:ext cx="954000" cy="9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hu-HU" dirty="0"/>
              <a:t>1</a:t>
            </a:r>
            <a:endParaRPr dirty="0"/>
          </a:p>
        </p:txBody>
      </p:sp>
      <p:sp>
        <p:nvSpPr>
          <p:cNvPr id="10" name="Google Shape;303;p35">
            <a:extLst>
              <a:ext uri="{FF2B5EF4-FFF2-40B4-BE49-F238E27FC236}">
                <a16:creationId xmlns:a16="http://schemas.microsoft.com/office/drawing/2014/main" id="{7F1F1279-B4BC-40B5-B363-E7D7A56372BE}"/>
              </a:ext>
            </a:extLst>
          </p:cNvPr>
          <p:cNvSpPr/>
          <p:nvPr/>
        </p:nvSpPr>
        <p:spPr>
          <a:xfrm>
            <a:off x="4968621" y="3539662"/>
            <a:ext cx="1897625" cy="66356"/>
          </a:xfrm>
          <a:prstGeom prst="rect">
            <a:avLst/>
          </a:prstGeom>
          <a:solidFill>
            <a:schemeClr val="accent2"/>
          </a:solidFill>
          <a:ln>
            <a:solidFill>
              <a:srgbClr val="15253F"/>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grpSp>
        <p:nvGrpSpPr>
          <p:cNvPr id="6" name="Csoportba foglalás 5">
            <a:extLst>
              <a:ext uri="{FF2B5EF4-FFF2-40B4-BE49-F238E27FC236}">
                <a16:creationId xmlns:a16="http://schemas.microsoft.com/office/drawing/2014/main" id="{A261235A-DB48-4C5F-B7F0-483394412DE1}"/>
              </a:ext>
            </a:extLst>
          </p:cNvPr>
          <p:cNvGrpSpPr/>
          <p:nvPr/>
        </p:nvGrpSpPr>
        <p:grpSpPr>
          <a:xfrm>
            <a:off x="1380882" y="1156186"/>
            <a:ext cx="2687956" cy="2831128"/>
            <a:chOff x="2437432" y="1059637"/>
            <a:chExt cx="2528540" cy="2663219"/>
          </a:xfrm>
        </p:grpSpPr>
        <p:pic>
          <p:nvPicPr>
            <p:cNvPr id="7" name="Kép 6">
              <a:extLst>
                <a:ext uri="{FF2B5EF4-FFF2-40B4-BE49-F238E27FC236}">
                  <a16:creationId xmlns:a16="http://schemas.microsoft.com/office/drawing/2014/main" id="{25452C34-A158-4F82-B5A5-AD74306F782E}"/>
                </a:ext>
              </a:extLst>
            </p:cNvPr>
            <p:cNvPicPr>
              <a:picLocks noChangeAspect="1"/>
            </p:cNvPicPr>
            <p:nvPr/>
          </p:nvPicPr>
          <p:blipFill>
            <a:blip r:embed="rId3"/>
            <a:stretch>
              <a:fillRect/>
            </a:stretch>
          </p:blipFill>
          <p:spPr>
            <a:xfrm>
              <a:off x="3435972" y="3236408"/>
              <a:ext cx="1530000" cy="486448"/>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pic>
          <p:nvPicPr>
            <p:cNvPr id="8" name="Kép 7">
              <a:extLst>
                <a:ext uri="{FF2B5EF4-FFF2-40B4-BE49-F238E27FC236}">
                  <a16:creationId xmlns:a16="http://schemas.microsoft.com/office/drawing/2014/main" id="{CFB425FA-1916-40F1-A711-446B10330459}"/>
                </a:ext>
              </a:extLst>
            </p:cNvPr>
            <p:cNvPicPr>
              <a:picLocks noChangeAspect="1"/>
            </p:cNvPicPr>
            <p:nvPr/>
          </p:nvPicPr>
          <p:blipFill rotWithShape="1">
            <a:blip r:embed="rId4"/>
            <a:srcRect l="2261" t="4307" r="3107" b="1417"/>
            <a:stretch/>
          </p:blipFill>
          <p:spPr>
            <a:xfrm>
              <a:off x="2437432" y="2366317"/>
              <a:ext cx="972000" cy="1356539"/>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pic>
          <p:nvPicPr>
            <p:cNvPr id="9" name="Kép 8">
              <a:extLst>
                <a:ext uri="{FF2B5EF4-FFF2-40B4-BE49-F238E27FC236}">
                  <a16:creationId xmlns:a16="http://schemas.microsoft.com/office/drawing/2014/main" id="{5AF356C0-D3E3-4826-A5F1-74B564F73321}"/>
                </a:ext>
              </a:extLst>
            </p:cNvPr>
            <p:cNvPicPr>
              <a:picLocks noChangeAspect="1"/>
            </p:cNvPicPr>
            <p:nvPr/>
          </p:nvPicPr>
          <p:blipFill>
            <a:blip r:embed="rId5"/>
            <a:stretch>
              <a:fillRect/>
            </a:stretch>
          </p:blipFill>
          <p:spPr>
            <a:xfrm>
              <a:off x="2437432" y="1059637"/>
              <a:ext cx="972000" cy="1283696"/>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pic>
          <p:nvPicPr>
            <p:cNvPr id="11" name="Kép 10">
              <a:extLst>
                <a:ext uri="{FF2B5EF4-FFF2-40B4-BE49-F238E27FC236}">
                  <a16:creationId xmlns:a16="http://schemas.microsoft.com/office/drawing/2014/main" id="{2D8F09B8-FAF3-4CE9-9FF2-BB47F2BF3CE9}"/>
                </a:ext>
              </a:extLst>
            </p:cNvPr>
            <p:cNvPicPr>
              <a:picLocks noChangeAspect="1"/>
            </p:cNvPicPr>
            <p:nvPr/>
          </p:nvPicPr>
          <p:blipFill>
            <a:blip r:embed="rId6"/>
            <a:stretch>
              <a:fillRect/>
            </a:stretch>
          </p:blipFill>
          <p:spPr>
            <a:xfrm>
              <a:off x="3435972" y="1929968"/>
              <a:ext cx="1530000" cy="1270266"/>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pic>
          <p:nvPicPr>
            <p:cNvPr id="12" name="Kép 11">
              <a:extLst>
                <a:ext uri="{FF2B5EF4-FFF2-40B4-BE49-F238E27FC236}">
                  <a16:creationId xmlns:a16="http://schemas.microsoft.com/office/drawing/2014/main" id="{33EBEB2D-8965-43F7-A428-64B5F4165614}"/>
                </a:ext>
              </a:extLst>
            </p:cNvPr>
            <p:cNvPicPr>
              <a:picLocks noChangeAspect="1"/>
            </p:cNvPicPr>
            <p:nvPr/>
          </p:nvPicPr>
          <p:blipFill>
            <a:blip r:embed="rId7"/>
            <a:stretch>
              <a:fillRect/>
            </a:stretch>
          </p:blipFill>
          <p:spPr>
            <a:xfrm>
              <a:off x="3435972" y="1059637"/>
              <a:ext cx="1530000" cy="848196"/>
            </a:xfrm>
            <a:prstGeom prst="rect">
              <a:avLst/>
            </a:prstGeom>
            <a:ln w="38100" cap="sq">
              <a:solidFill>
                <a:srgbClr val="15253F"/>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12047693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a:extLst>
              <a:ext uri="{FF2B5EF4-FFF2-40B4-BE49-F238E27FC236}">
                <a16:creationId xmlns:a16="http://schemas.microsoft.com/office/drawing/2014/main" id="{5654DC97-CAFE-46AC-919E-6983F69A699B}"/>
              </a:ext>
            </a:extLst>
          </p:cNvPr>
          <p:cNvSpPr>
            <a:spLocks noGrp="1"/>
          </p:cNvSpPr>
          <p:nvPr>
            <p:ph type="title"/>
          </p:nvPr>
        </p:nvSpPr>
        <p:spPr/>
        <p:txBody>
          <a:bodyPr/>
          <a:lstStyle/>
          <a:p>
            <a:r>
              <a:rPr lang="hu-HU" sz="2800" dirty="0"/>
              <a:t>Hálózati szegmentáció</a:t>
            </a:r>
            <a:endParaRPr lang="hu-HU" dirty="0"/>
          </a:p>
        </p:txBody>
      </p:sp>
      <p:sp>
        <p:nvSpPr>
          <p:cNvPr id="4" name="Alcím 3">
            <a:extLst>
              <a:ext uri="{FF2B5EF4-FFF2-40B4-BE49-F238E27FC236}">
                <a16:creationId xmlns:a16="http://schemas.microsoft.com/office/drawing/2014/main" id="{7ED7B5EA-E1A1-4401-A4B0-2B7DF14409FC}"/>
              </a:ext>
            </a:extLst>
          </p:cNvPr>
          <p:cNvSpPr>
            <a:spLocks noGrp="1"/>
          </p:cNvSpPr>
          <p:nvPr>
            <p:ph type="subTitle" idx="1"/>
          </p:nvPr>
        </p:nvSpPr>
        <p:spPr/>
        <p:txBody>
          <a:bodyPr/>
          <a:lstStyle/>
          <a:p>
            <a:pPr>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Három</a:t>
            </a:r>
            <a:r>
              <a:rPr lang="hu-HU" sz="1800" dirty="0">
                <a:latin typeface="Prompt" panose="00000500000000000000" pitchFamily="2" charset="-34"/>
                <a:cs typeface="Prompt" panose="00000500000000000000" pitchFamily="2" charset="-34"/>
              </a:rPr>
              <a:t> router végzi a forgalomirányítást</a:t>
            </a:r>
          </a:p>
          <a:p>
            <a:pPr>
              <a:spcBef>
                <a:spcPts val="300"/>
              </a:spcBef>
            </a:pPr>
            <a:r>
              <a:rPr lang="hu-HU" sz="1800" dirty="0">
                <a:latin typeface="Prompt" panose="00000500000000000000" pitchFamily="2" charset="-34"/>
                <a:cs typeface="Prompt" panose="00000500000000000000" pitchFamily="2" charset="-34"/>
              </a:rPr>
              <a:t>A telephely </a:t>
            </a:r>
            <a:r>
              <a:rPr lang="hu-HU" sz="1800" b="1" dirty="0">
                <a:solidFill>
                  <a:schemeClr val="accent2">
                    <a:lumMod val="50000"/>
                    <a:lumOff val="50000"/>
                  </a:schemeClr>
                </a:solidFill>
                <a:latin typeface="Prompt" panose="00000500000000000000" pitchFamily="2" charset="-34"/>
                <a:cs typeface="Prompt" panose="00000500000000000000" pitchFamily="2" charset="-34"/>
              </a:rPr>
              <a:t>VLAN-okra</a:t>
            </a:r>
            <a:r>
              <a:rPr lang="hu-HU" sz="1800" dirty="0">
                <a:latin typeface="Prompt" panose="00000500000000000000" pitchFamily="2" charset="-34"/>
                <a:cs typeface="Prompt" panose="00000500000000000000" pitchFamily="2" charset="-34"/>
              </a:rPr>
              <a:t> szegmentált</a:t>
            </a:r>
          </a:p>
          <a:p>
            <a:pPr>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2. és 3. </a:t>
            </a:r>
            <a:r>
              <a:rPr lang="hu-HU" sz="1800" dirty="0" err="1">
                <a:latin typeface="Prompt" panose="00000500000000000000" pitchFamily="2" charset="-34"/>
                <a:cs typeface="Prompt" panose="00000500000000000000" pitchFamily="2" charset="-34"/>
              </a:rPr>
              <a:t>rétegbeli</a:t>
            </a:r>
            <a:r>
              <a:rPr lang="hu-HU" sz="1800" dirty="0">
                <a:latin typeface="Prompt" panose="00000500000000000000" pitchFamily="2" charset="-34"/>
                <a:cs typeface="Prompt" panose="00000500000000000000" pitchFamily="2" charset="-34"/>
              </a:rPr>
              <a:t> redundancia</a:t>
            </a:r>
          </a:p>
          <a:p>
            <a:pPr>
              <a:spcBef>
                <a:spcPts val="300"/>
              </a:spcBef>
            </a:pPr>
            <a:r>
              <a:rPr lang="hu-HU" sz="1800" dirty="0">
                <a:latin typeface="Prompt" panose="00000500000000000000" pitchFamily="2" charset="-34"/>
                <a:cs typeface="Prompt" panose="00000500000000000000" pitchFamily="2" charset="-34"/>
              </a:rPr>
              <a:t>Biztonsági beállítások alkalmazása</a:t>
            </a:r>
          </a:p>
          <a:p>
            <a:pPr marL="684000" lvl="1" algn="l">
              <a:spcBef>
                <a:spcPts val="300"/>
              </a:spcBef>
            </a:pPr>
            <a:r>
              <a:rPr lang="hu-HU" sz="1800" dirty="0">
                <a:latin typeface="Prompt" panose="00000500000000000000" pitchFamily="2" charset="-34"/>
                <a:cs typeface="Prompt" panose="00000500000000000000" pitchFamily="2" charset="-34"/>
              </a:rPr>
              <a:t>Port biztonság</a:t>
            </a:r>
          </a:p>
          <a:p>
            <a:pPr marL="684000" lvl="1" algn="l">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SSH</a:t>
            </a:r>
            <a:r>
              <a:rPr lang="hu-HU" sz="1800" dirty="0">
                <a:latin typeface="Prompt" panose="00000500000000000000" pitchFamily="2" charset="-34"/>
                <a:cs typeface="Prompt" panose="00000500000000000000" pitchFamily="2" charset="-34"/>
              </a:rPr>
              <a:t> alapú távoli elérés</a:t>
            </a:r>
          </a:p>
          <a:p>
            <a:pPr marL="684000" lvl="1" algn="l">
              <a:spcBef>
                <a:spcPts val="300"/>
              </a:spcBef>
            </a:pPr>
            <a:r>
              <a:rPr lang="hu-HU" sz="1800" dirty="0">
                <a:latin typeface="Prompt" panose="00000500000000000000" pitchFamily="2" charset="-34"/>
                <a:cs typeface="Prompt" panose="00000500000000000000" pitchFamily="2" charset="-34"/>
              </a:rPr>
              <a:t>Jelszavak </a:t>
            </a:r>
            <a:r>
              <a:rPr lang="hu-HU" sz="1800" b="1" dirty="0">
                <a:solidFill>
                  <a:schemeClr val="accent2">
                    <a:lumMod val="50000"/>
                    <a:lumOff val="50000"/>
                  </a:schemeClr>
                </a:solidFill>
                <a:latin typeface="Prompt" panose="00000500000000000000" pitchFamily="2" charset="-34"/>
                <a:cs typeface="Prompt" panose="00000500000000000000" pitchFamily="2" charset="-34"/>
              </a:rPr>
              <a:t>titkosítása</a:t>
            </a:r>
          </a:p>
          <a:p>
            <a:endParaRPr lang="hu-HU" dirty="0"/>
          </a:p>
        </p:txBody>
      </p:sp>
      <p:pic>
        <p:nvPicPr>
          <p:cNvPr id="5" name="Kép helye 9">
            <a:extLst>
              <a:ext uri="{FF2B5EF4-FFF2-40B4-BE49-F238E27FC236}">
                <a16:creationId xmlns:a16="http://schemas.microsoft.com/office/drawing/2014/main" id="{A620C5BC-7F35-48FF-AE48-CAC007510C51}"/>
              </a:ext>
            </a:extLst>
          </p:cNvPr>
          <p:cNvPicPr>
            <a:picLocks noChangeAspect="1"/>
          </p:cNvPicPr>
          <p:nvPr/>
        </p:nvPicPr>
        <p:blipFill rotWithShape="1">
          <a:blip r:embed="rId2"/>
          <a:srcRect l="-10662" t="-5654" r="-3587" b="-9144"/>
          <a:stretch/>
        </p:blipFill>
        <p:spPr>
          <a:xfrm>
            <a:off x="4922951" y="619025"/>
            <a:ext cx="3908106" cy="3905350"/>
          </a:xfrm>
          <a:prstGeom prst="rect">
            <a:avLst/>
          </a:prstGeom>
          <a:noFill/>
          <a:ln>
            <a:noFill/>
          </a:ln>
        </p:spPr>
      </p:pic>
      <p:pic>
        <p:nvPicPr>
          <p:cNvPr id="6" name="Kép 5">
            <a:extLst>
              <a:ext uri="{FF2B5EF4-FFF2-40B4-BE49-F238E27FC236}">
                <a16:creationId xmlns:a16="http://schemas.microsoft.com/office/drawing/2014/main" id="{D0831D2D-55F9-45A3-B661-C05AF93F7017}"/>
              </a:ext>
            </a:extLst>
          </p:cNvPr>
          <p:cNvPicPr>
            <a:picLocks noChangeAspect="1"/>
          </p:cNvPicPr>
          <p:nvPr/>
        </p:nvPicPr>
        <p:blipFill>
          <a:blip r:embed="rId3"/>
          <a:stretch>
            <a:fillRect/>
          </a:stretch>
        </p:blipFill>
        <p:spPr>
          <a:xfrm>
            <a:off x="7715251" y="3416869"/>
            <a:ext cx="1434654" cy="1726631"/>
          </a:xfrm>
          <a:prstGeom prst="rect">
            <a:avLst/>
          </a:prstGeom>
        </p:spPr>
      </p:pic>
    </p:spTree>
    <p:extLst>
      <p:ext uri="{BB962C8B-B14F-4D97-AF65-F5344CB8AC3E}">
        <p14:creationId xmlns:p14="http://schemas.microsoft.com/office/powerpoint/2010/main" val="5055673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a:extLst>
              <a:ext uri="{FF2B5EF4-FFF2-40B4-BE49-F238E27FC236}">
                <a16:creationId xmlns:a16="http://schemas.microsoft.com/office/drawing/2014/main" id="{69DA595B-BA73-4DDA-BD63-EDAA7745B8C3}"/>
              </a:ext>
            </a:extLst>
          </p:cNvPr>
          <p:cNvSpPr>
            <a:spLocks noGrp="1"/>
          </p:cNvSpPr>
          <p:nvPr>
            <p:ph type="title"/>
          </p:nvPr>
        </p:nvSpPr>
        <p:spPr/>
        <p:txBody>
          <a:bodyPr/>
          <a:lstStyle/>
          <a:p>
            <a:r>
              <a:rPr lang="hu-HU" sz="2800" dirty="0"/>
              <a:t>Biztonság és redundancia</a:t>
            </a:r>
            <a:endParaRPr lang="hu-HU" dirty="0"/>
          </a:p>
        </p:txBody>
      </p:sp>
      <p:pic>
        <p:nvPicPr>
          <p:cNvPr id="5" name="Kép helye 9">
            <a:extLst>
              <a:ext uri="{FF2B5EF4-FFF2-40B4-BE49-F238E27FC236}">
                <a16:creationId xmlns:a16="http://schemas.microsoft.com/office/drawing/2014/main" id="{D657D598-C88B-42E4-9E95-25EFF7091F64}"/>
              </a:ext>
            </a:extLst>
          </p:cNvPr>
          <p:cNvPicPr>
            <a:picLocks noChangeAspect="1"/>
          </p:cNvPicPr>
          <p:nvPr/>
        </p:nvPicPr>
        <p:blipFill rotWithShape="1">
          <a:blip r:embed="rId2"/>
          <a:srcRect l="-10662" t="-5654" r="-3587" b="-9144"/>
          <a:stretch/>
        </p:blipFill>
        <p:spPr>
          <a:xfrm>
            <a:off x="4922951" y="619025"/>
            <a:ext cx="3908106" cy="3905350"/>
          </a:xfrm>
          <a:prstGeom prst="rect">
            <a:avLst/>
          </a:prstGeom>
          <a:noFill/>
          <a:ln>
            <a:noFill/>
          </a:ln>
        </p:spPr>
      </p:pic>
      <p:pic>
        <p:nvPicPr>
          <p:cNvPr id="6" name="Kép 5">
            <a:extLst>
              <a:ext uri="{FF2B5EF4-FFF2-40B4-BE49-F238E27FC236}">
                <a16:creationId xmlns:a16="http://schemas.microsoft.com/office/drawing/2014/main" id="{9E6DDA0E-A1C7-46E4-9BB6-0A8C897A67F3}"/>
              </a:ext>
            </a:extLst>
          </p:cNvPr>
          <p:cNvPicPr>
            <a:picLocks noChangeAspect="1"/>
          </p:cNvPicPr>
          <p:nvPr/>
        </p:nvPicPr>
        <p:blipFill>
          <a:blip r:embed="rId3"/>
          <a:stretch>
            <a:fillRect/>
          </a:stretch>
        </p:blipFill>
        <p:spPr>
          <a:xfrm>
            <a:off x="7715251" y="3416869"/>
            <a:ext cx="1434654" cy="1726631"/>
          </a:xfrm>
          <a:prstGeom prst="rect">
            <a:avLst/>
          </a:prstGeom>
        </p:spPr>
      </p:pic>
      <p:sp>
        <p:nvSpPr>
          <p:cNvPr id="4" name="Alcím 3">
            <a:extLst>
              <a:ext uri="{FF2B5EF4-FFF2-40B4-BE49-F238E27FC236}">
                <a16:creationId xmlns:a16="http://schemas.microsoft.com/office/drawing/2014/main" id="{62AEACC5-389E-4B2E-86C7-8FEE39050DF0}"/>
              </a:ext>
            </a:extLst>
          </p:cNvPr>
          <p:cNvSpPr>
            <a:spLocks noGrp="1"/>
          </p:cNvSpPr>
          <p:nvPr>
            <p:ph type="subTitle" idx="1"/>
          </p:nvPr>
        </p:nvSpPr>
        <p:spPr>
          <a:xfrm>
            <a:off x="233362" y="1612438"/>
            <a:ext cx="5856288" cy="2298300"/>
          </a:xfrm>
        </p:spPr>
        <p:txBody>
          <a:bodyPr/>
          <a:lstStyle/>
          <a:p>
            <a:pPr>
              <a:spcBef>
                <a:spcPts val="300"/>
              </a:spcBef>
            </a:pPr>
            <a:r>
              <a:rPr lang="hu-HU" sz="1800" dirty="0">
                <a:latin typeface="Prompt" panose="00000500000000000000" pitchFamily="2" charset="-34"/>
                <a:cs typeface="Prompt" panose="00000500000000000000" pitchFamily="2" charset="-34"/>
              </a:rPr>
              <a:t>Tartalék </a:t>
            </a:r>
            <a:r>
              <a:rPr lang="hu-HU" sz="1800" b="1" dirty="0">
                <a:solidFill>
                  <a:schemeClr val="accent2">
                    <a:lumMod val="50000"/>
                    <a:lumOff val="50000"/>
                  </a:schemeClr>
                </a:solidFill>
                <a:latin typeface="Prompt" panose="00000500000000000000" pitchFamily="2" charset="-34"/>
                <a:cs typeface="Prompt" panose="00000500000000000000" pitchFamily="2" charset="-34"/>
              </a:rPr>
              <a:t>statikus</a:t>
            </a:r>
            <a:r>
              <a:rPr lang="hu-HU" sz="1800" dirty="0">
                <a:latin typeface="Prompt" panose="00000500000000000000" pitchFamily="2" charset="-34"/>
                <a:cs typeface="Prompt" panose="00000500000000000000" pitchFamily="2" charset="-34"/>
              </a:rPr>
              <a:t> útvonalak</a:t>
            </a:r>
          </a:p>
          <a:p>
            <a:pPr>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HSRP</a:t>
            </a:r>
            <a:r>
              <a:rPr lang="hu-HU" sz="1800" dirty="0">
                <a:latin typeface="Prompt" panose="00000500000000000000" pitchFamily="2" charset="-34"/>
                <a:cs typeface="Prompt" panose="00000500000000000000" pitchFamily="2" charset="-34"/>
              </a:rPr>
              <a:t> kapcsolat</a:t>
            </a:r>
          </a:p>
          <a:p>
            <a:pPr marL="684000" lvl="1" algn="l">
              <a:spcBef>
                <a:spcPts val="300"/>
              </a:spcBef>
            </a:pPr>
            <a:r>
              <a:rPr lang="hu-HU" sz="1800" dirty="0">
                <a:latin typeface="Prompt" panose="00000500000000000000" pitchFamily="2" charset="-34"/>
                <a:cs typeface="Prompt" panose="00000500000000000000" pitchFamily="2" charset="-34"/>
              </a:rPr>
              <a:t>Rad2 (aktív), Rad3 (tartalék)</a:t>
            </a:r>
          </a:p>
          <a:p>
            <a:pPr>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err="1">
                <a:solidFill>
                  <a:schemeClr val="accent2">
                    <a:lumMod val="50000"/>
                    <a:lumOff val="50000"/>
                  </a:schemeClr>
                </a:solidFill>
                <a:latin typeface="Prompt" panose="00000500000000000000" pitchFamily="2" charset="-34"/>
                <a:cs typeface="Prompt" panose="00000500000000000000" pitchFamily="2" charset="-34"/>
              </a:rPr>
              <a:t>EtherChannel</a:t>
            </a:r>
            <a:r>
              <a:rPr lang="hu-HU" sz="1800" dirty="0">
                <a:latin typeface="Prompt" panose="00000500000000000000" pitchFamily="2" charset="-34"/>
                <a:cs typeface="Prompt" panose="00000500000000000000" pitchFamily="2" charset="-34"/>
              </a:rPr>
              <a:t> a kapcsolók között</a:t>
            </a:r>
          </a:p>
          <a:p>
            <a:pPr marL="684000" lvl="1" algn="l">
              <a:spcBef>
                <a:spcPts val="300"/>
              </a:spcBef>
            </a:pPr>
            <a:r>
              <a:rPr lang="hu-HU" sz="1800" dirty="0">
                <a:latin typeface="Prompt" panose="00000500000000000000" pitchFamily="2" charset="-34"/>
                <a:cs typeface="Prompt" panose="00000500000000000000" pitchFamily="2" charset="-34"/>
              </a:rPr>
              <a:t>LACP és </a:t>
            </a:r>
            <a:r>
              <a:rPr lang="hu-HU" sz="1800" dirty="0" err="1">
                <a:latin typeface="Prompt" panose="00000500000000000000" pitchFamily="2" charset="-34"/>
                <a:cs typeface="Prompt" panose="00000500000000000000" pitchFamily="2" charset="-34"/>
              </a:rPr>
              <a:t>PAgP</a:t>
            </a:r>
            <a:r>
              <a:rPr lang="hu-HU" sz="1800" dirty="0">
                <a:latin typeface="Prompt" panose="00000500000000000000" pitchFamily="2" charset="-34"/>
                <a:cs typeface="Prompt" panose="00000500000000000000" pitchFamily="2" charset="-34"/>
              </a:rPr>
              <a:t> protokollok alkalmazása</a:t>
            </a:r>
          </a:p>
          <a:p>
            <a:pPr>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VPN</a:t>
            </a:r>
            <a:r>
              <a:rPr lang="hu-HU" sz="1800" dirty="0">
                <a:latin typeface="Prompt" panose="00000500000000000000" pitchFamily="2" charset="-34"/>
                <a:cs typeface="Prompt" panose="00000500000000000000" pitchFamily="2" charset="-34"/>
              </a:rPr>
              <a:t> alapú kommunikáció Szegeddel</a:t>
            </a:r>
          </a:p>
          <a:p>
            <a:pPr marL="684000" lvl="1" algn="l">
              <a:spcBef>
                <a:spcPts val="300"/>
              </a:spcBef>
            </a:pPr>
            <a:r>
              <a:rPr lang="hu-HU" sz="1800" dirty="0" err="1">
                <a:latin typeface="Prompt" panose="00000500000000000000" pitchFamily="2" charset="-34"/>
                <a:cs typeface="Prompt" panose="00000500000000000000" pitchFamily="2" charset="-34"/>
              </a:rPr>
              <a:t>Admin</a:t>
            </a:r>
            <a:r>
              <a:rPr lang="hu-HU" sz="1800" dirty="0">
                <a:latin typeface="Prompt" panose="00000500000000000000" pitchFamily="2" charset="-34"/>
                <a:cs typeface="Prompt" panose="00000500000000000000" pitchFamily="2" charset="-34"/>
              </a:rPr>
              <a:t> hálózat </a:t>
            </a:r>
            <a:r>
              <a:rPr lang="hu-HU" sz="1800" b="1" dirty="0">
                <a:solidFill>
                  <a:schemeClr val="accent2">
                    <a:lumMod val="50000"/>
                    <a:lumOff val="50000"/>
                  </a:schemeClr>
                </a:solidFill>
                <a:latin typeface="Prompt" panose="00000500000000000000" pitchFamily="2" charset="-34"/>
                <a:cs typeface="Prompt" panose="00000500000000000000" pitchFamily="2" charset="-34"/>
              </a:rPr>
              <a:t>titkosított</a:t>
            </a:r>
            <a:r>
              <a:rPr lang="hu-HU" sz="1800" dirty="0">
                <a:latin typeface="Prompt" panose="00000500000000000000" pitchFamily="2" charset="-34"/>
                <a:cs typeface="Prompt" panose="00000500000000000000" pitchFamily="2" charset="-34"/>
              </a:rPr>
              <a:t> kommunikációja</a:t>
            </a:r>
          </a:p>
          <a:p>
            <a:endParaRPr lang="hu-HU" dirty="0"/>
          </a:p>
        </p:txBody>
      </p:sp>
      <p:pic>
        <p:nvPicPr>
          <p:cNvPr id="7" name="Kép 6">
            <a:extLst>
              <a:ext uri="{FF2B5EF4-FFF2-40B4-BE49-F238E27FC236}">
                <a16:creationId xmlns:a16="http://schemas.microsoft.com/office/drawing/2014/main" id="{D48D46FA-12D8-4C1B-AC26-ECF5586672AB}"/>
              </a:ext>
            </a:extLst>
          </p:cNvPr>
          <p:cNvPicPr>
            <a:picLocks noChangeAspect="1"/>
          </p:cNvPicPr>
          <p:nvPr/>
        </p:nvPicPr>
        <p:blipFill>
          <a:blip r:embed="rId4"/>
          <a:stretch>
            <a:fillRect/>
          </a:stretch>
        </p:blipFill>
        <p:spPr>
          <a:xfrm>
            <a:off x="1821729" y="4020203"/>
            <a:ext cx="3101222" cy="906758"/>
          </a:xfrm>
          <a:prstGeom prst="rect">
            <a:avLst/>
          </a:prstGeom>
        </p:spPr>
      </p:pic>
    </p:spTree>
    <p:extLst>
      <p:ext uri="{BB962C8B-B14F-4D97-AF65-F5344CB8AC3E}">
        <p14:creationId xmlns:p14="http://schemas.microsoft.com/office/powerpoint/2010/main" val="3251873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a:extLst>
              <a:ext uri="{FF2B5EF4-FFF2-40B4-BE49-F238E27FC236}">
                <a16:creationId xmlns:a16="http://schemas.microsoft.com/office/drawing/2014/main" id="{69DA595B-BA73-4DDA-BD63-EDAA7745B8C3}"/>
              </a:ext>
            </a:extLst>
          </p:cNvPr>
          <p:cNvSpPr>
            <a:spLocks noGrp="1"/>
          </p:cNvSpPr>
          <p:nvPr>
            <p:ph type="title"/>
          </p:nvPr>
        </p:nvSpPr>
        <p:spPr/>
        <p:txBody>
          <a:bodyPr/>
          <a:lstStyle/>
          <a:p>
            <a:r>
              <a:rPr lang="hu-HU" sz="2800" dirty="0"/>
              <a:t>Végberendezések</a:t>
            </a:r>
            <a:endParaRPr lang="hu-HU" dirty="0"/>
          </a:p>
        </p:txBody>
      </p:sp>
      <p:sp>
        <p:nvSpPr>
          <p:cNvPr id="4" name="Alcím 3">
            <a:extLst>
              <a:ext uri="{FF2B5EF4-FFF2-40B4-BE49-F238E27FC236}">
                <a16:creationId xmlns:a16="http://schemas.microsoft.com/office/drawing/2014/main" id="{62AEACC5-389E-4B2E-86C7-8FEE39050DF0}"/>
              </a:ext>
            </a:extLst>
          </p:cNvPr>
          <p:cNvSpPr>
            <a:spLocks noGrp="1"/>
          </p:cNvSpPr>
          <p:nvPr>
            <p:ph type="subTitle" idx="1"/>
          </p:nvPr>
        </p:nvSpPr>
        <p:spPr/>
        <p:txBody>
          <a:bodyPr/>
          <a:lstStyle/>
          <a:p>
            <a:pPr>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VLAN-alapú</a:t>
            </a:r>
            <a:r>
              <a:rPr lang="hu-HU" sz="1800" dirty="0">
                <a:latin typeface="Prompt" panose="00000500000000000000" pitchFamily="2" charset="-34"/>
                <a:cs typeface="Prompt" panose="00000500000000000000" pitchFamily="2" charset="-34"/>
              </a:rPr>
              <a:t> hálózati felosztás</a:t>
            </a:r>
          </a:p>
          <a:p>
            <a:pPr marL="684000" lvl="1" algn="l">
              <a:spcBef>
                <a:spcPts val="300"/>
              </a:spcBef>
            </a:pPr>
            <a:r>
              <a:rPr lang="hu-HU" sz="1800" dirty="0">
                <a:latin typeface="Prompt" panose="00000500000000000000" pitchFamily="2" charset="-34"/>
                <a:cs typeface="Prompt" panose="00000500000000000000" pitchFamily="2" charset="-34"/>
              </a:rPr>
              <a:t>Dolgozók, </a:t>
            </a:r>
            <a:r>
              <a:rPr lang="hu-HU" sz="1800" dirty="0" err="1">
                <a:latin typeface="Prompt" panose="00000500000000000000" pitchFamily="2" charset="-34"/>
                <a:cs typeface="Prompt" panose="00000500000000000000" pitchFamily="2" charset="-34"/>
              </a:rPr>
              <a:t>Admin</a:t>
            </a:r>
            <a:r>
              <a:rPr lang="hu-HU" sz="1800" dirty="0">
                <a:latin typeface="Prompt" panose="00000500000000000000" pitchFamily="2" charset="-34"/>
                <a:cs typeface="Prompt" panose="00000500000000000000" pitchFamily="2" charset="-34"/>
              </a:rPr>
              <a:t> és Natív VLAN</a:t>
            </a:r>
          </a:p>
          <a:p>
            <a:pPr>
              <a:spcBef>
                <a:spcPts val="300"/>
              </a:spcBef>
            </a:pPr>
            <a:r>
              <a:rPr lang="hu-HU" sz="1800" dirty="0">
                <a:latin typeface="Prompt" panose="00000500000000000000" pitchFamily="2" charset="-34"/>
                <a:cs typeface="Prompt" panose="00000500000000000000" pitchFamily="2" charset="-34"/>
              </a:rPr>
              <a:t>Szolgáltatások külön szegmensben</a:t>
            </a:r>
          </a:p>
          <a:p>
            <a:pPr marL="684000" lvl="1" algn="l">
              <a:spcBef>
                <a:spcPts val="300"/>
              </a:spcBef>
            </a:pPr>
            <a:r>
              <a:rPr lang="hu-HU" sz="1800" dirty="0">
                <a:latin typeface="Prompt" panose="00000500000000000000" pitchFamily="2" charset="-34"/>
                <a:cs typeface="Prompt" panose="00000500000000000000" pitchFamily="2" charset="-34"/>
              </a:rPr>
              <a:t>Szerverek </a:t>
            </a:r>
            <a:r>
              <a:rPr lang="hu-HU" sz="1800" b="1" dirty="0">
                <a:solidFill>
                  <a:schemeClr val="accent2">
                    <a:lumMod val="50000"/>
                    <a:lumOff val="50000"/>
                  </a:schemeClr>
                </a:solidFill>
                <a:latin typeface="Prompt" panose="00000500000000000000" pitchFamily="2" charset="-34"/>
                <a:cs typeface="Prompt" panose="00000500000000000000" pitchFamily="2" charset="-34"/>
              </a:rPr>
              <a:t>statikus</a:t>
            </a:r>
            <a:r>
              <a:rPr lang="hu-HU" sz="1800" dirty="0">
                <a:latin typeface="Prompt" panose="00000500000000000000" pitchFamily="2" charset="-34"/>
                <a:cs typeface="Prompt" panose="00000500000000000000" pitchFamily="2" charset="-34"/>
              </a:rPr>
              <a:t> címzése</a:t>
            </a:r>
          </a:p>
          <a:p>
            <a:pPr marL="684000" lvl="1" algn="l">
              <a:spcBef>
                <a:spcPts val="300"/>
              </a:spcBef>
            </a:pPr>
            <a:r>
              <a:rPr lang="hu-HU" sz="1800" dirty="0">
                <a:latin typeface="Prompt" panose="00000500000000000000" pitchFamily="2" charset="-34"/>
                <a:cs typeface="Prompt" panose="00000500000000000000" pitchFamily="2" charset="-34"/>
              </a:rPr>
              <a:t>Közvetlen </a:t>
            </a:r>
            <a:r>
              <a:rPr lang="hu-HU" sz="1800" b="1" dirty="0">
                <a:solidFill>
                  <a:schemeClr val="accent2">
                    <a:lumMod val="50000"/>
                    <a:lumOff val="50000"/>
                  </a:schemeClr>
                </a:solidFill>
                <a:latin typeface="Prompt" panose="00000500000000000000" pitchFamily="2" charset="-34"/>
                <a:cs typeface="Prompt" panose="00000500000000000000" pitchFamily="2" charset="-34"/>
              </a:rPr>
              <a:t>menedzselés</a:t>
            </a:r>
          </a:p>
          <a:p>
            <a:pPr marL="684000" lvl="1" algn="l">
              <a:spcBef>
                <a:spcPts val="300"/>
              </a:spcBef>
            </a:pPr>
            <a:r>
              <a:rPr lang="hu-HU" sz="1800" dirty="0">
                <a:latin typeface="Prompt" panose="00000500000000000000" pitchFamily="2" charset="-34"/>
                <a:cs typeface="Prompt" panose="00000500000000000000" pitchFamily="2" charset="-34"/>
              </a:rPr>
              <a:t>Forgalom szűrése </a:t>
            </a:r>
            <a:r>
              <a:rPr lang="hu-HU" sz="1800" b="1" dirty="0">
                <a:solidFill>
                  <a:schemeClr val="accent2">
                    <a:lumMod val="50000"/>
                    <a:lumOff val="50000"/>
                  </a:schemeClr>
                </a:solidFill>
                <a:latin typeface="Prompt" panose="00000500000000000000" pitchFamily="2" charset="-34"/>
                <a:cs typeface="Prompt" panose="00000500000000000000" pitchFamily="2" charset="-34"/>
              </a:rPr>
              <a:t>jogosultság</a:t>
            </a:r>
            <a:r>
              <a:rPr lang="hu-HU" sz="1800" dirty="0">
                <a:latin typeface="Prompt" panose="00000500000000000000" pitchFamily="2" charset="-34"/>
                <a:cs typeface="Prompt" panose="00000500000000000000" pitchFamily="2" charset="-34"/>
              </a:rPr>
              <a:t> alapján</a:t>
            </a:r>
          </a:p>
        </p:txBody>
      </p:sp>
      <p:pic>
        <p:nvPicPr>
          <p:cNvPr id="5" name="Kép helye 9">
            <a:extLst>
              <a:ext uri="{FF2B5EF4-FFF2-40B4-BE49-F238E27FC236}">
                <a16:creationId xmlns:a16="http://schemas.microsoft.com/office/drawing/2014/main" id="{82F47C97-BA00-422D-8A4A-99B040EC2EF3}"/>
              </a:ext>
            </a:extLst>
          </p:cNvPr>
          <p:cNvPicPr>
            <a:picLocks noChangeAspect="1"/>
          </p:cNvPicPr>
          <p:nvPr/>
        </p:nvPicPr>
        <p:blipFill rotWithShape="1">
          <a:blip r:embed="rId2"/>
          <a:srcRect l="-10662" t="-5654" r="-3587" b="-9144"/>
          <a:stretch/>
        </p:blipFill>
        <p:spPr>
          <a:xfrm>
            <a:off x="4922951" y="619025"/>
            <a:ext cx="3908106" cy="3905350"/>
          </a:xfrm>
          <a:prstGeom prst="rect">
            <a:avLst/>
          </a:prstGeom>
          <a:noFill/>
          <a:ln>
            <a:noFill/>
          </a:ln>
        </p:spPr>
      </p:pic>
      <p:pic>
        <p:nvPicPr>
          <p:cNvPr id="6" name="Kép 5">
            <a:extLst>
              <a:ext uri="{FF2B5EF4-FFF2-40B4-BE49-F238E27FC236}">
                <a16:creationId xmlns:a16="http://schemas.microsoft.com/office/drawing/2014/main" id="{B0617D5F-4388-4B8B-87D9-372BF7F4FBAF}"/>
              </a:ext>
            </a:extLst>
          </p:cNvPr>
          <p:cNvPicPr>
            <a:picLocks noChangeAspect="1"/>
          </p:cNvPicPr>
          <p:nvPr/>
        </p:nvPicPr>
        <p:blipFill>
          <a:blip r:embed="rId3"/>
          <a:stretch>
            <a:fillRect/>
          </a:stretch>
        </p:blipFill>
        <p:spPr>
          <a:xfrm>
            <a:off x="7715251" y="3416869"/>
            <a:ext cx="1434654" cy="1726631"/>
          </a:xfrm>
          <a:prstGeom prst="rect">
            <a:avLst/>
          </a:prstGeom>
        </p:spPr>
      </p:pic>
    </p:spTree>
    <p:extLst>
      <p:ext uri="{BB962C8B-B14F-4D97-AF65-F5344CB8AC3E}">
        <p14:creationId xmlns:p14="http://schemas.microsoft.com/office/powerpoint/2010/main" val="24632322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helye 9">
            <a:extLst>
              <a:ext uri="{FF2B5EF4-FFF2-40B4-BE49-F238E27FC236}">
                <a16:creationId xmlns:a16="http://schemas.microsoft.com/office/drawing/2014/main" id="{CC27D07A-5998-47E0-BA9D-5DCA87DADA63}"/>
              </a:ext>
            </a:extLst>
          </p:cNvPr>
          <p:cNvPicPr>
            <a:picLocks noChangeAspect="1"/>
          </p:cNvPicPr>
          <p:nvPr/>
        </p:nvPicPr>
        <p:blipFill rotWithShape="1">
          <a:blip r:embed="rId2"/>
          <a:srcRect l="-10662" t="-5654" r="-3587" b="-9144"/>
          <a:stretch/>
        </p:blipFill>
        <p:spPr>
          <a:xfrm>
            <a:off x="4922951" y="619025"/>
            <a:ext cx="3908106" cy="3905350"/>
          </a:xfrm>
          <a:prstGeom prst="rect">
            <a:avLst/>
          </a:prstGeom>
          <a:noFill/>
          <a:ln>
            <a:noFill/>
          </a:ln>
        </p:spPr>
      </p:pic>
      <p:pic>
        <p:nvPicPr>
          <p:cNvPr id="6" name="Kép 5">
            <a:extLst>
              <a:ext uri="{FF2B5EF4-FFF2-40B4-BE49-F238E27FC236}">
                <a16:creationId xmlns:a16="http://schemas.microsoft.com/office/drawing/2014/main" id="{D9D29340-F4A3-47E2-A90F-17B755A38E3E}"/>
              </a:ext>
            </a:extLst>
          </p:cNvPr>
          <p:cNvPicPr>
            <a:picLocks noChangeAspect="1"/>
          </p:cNvPicPr>
          <p:nvPr/>
        </p:nvPicPr>
        <p:blipFill>
          <a:blip r:embed="rId3"/>
          <a:stretch>
            <a:fillRect/>
          </a:stretch>
        </p:blipFill>
        <p:spPr>
          <a:xfrm>
            <a:off x="7715251" y="3416869"/>
            <a:ext cx="1434654" cy="1726631"/>
          </a:xfrm>
          <a:prstGeom prst="rect">
            <a:avLst/>
          </a:prstGeom>
        </p:spPr>
      </p:pic>
      <p:sp>
        <p:nvSpPr>
          <p:cNvPr id="3" name="Cím 2">
            <a:extLst>
              <a:ext uri="{FF2B5EF4-FFF2-40B4-BE49-F238E27FC236}">
                <a16:creationId xmlns:a16="http://schemas.microsoft.com/office/drawing/2014/main" id="{69DA595B-BA73-4DDA-BD63-EDAA7745B8C3}"/>
              </a:ext>
            </a:extLst>
          </p:cNvPr>
          <p:cNvSpPr>
            <a:spLocks noGrp="1"/>
          </p:cNvSpPr>
          <p:nvPr>
            <p:ph type="title"/>
          </p:nvPr>
        </p:nvSpPr>
        <p:spPr>
          <a:xfrm>
            <a:off x="438150" y="209213"/>
            <a:ext cx="6305550" cy="1343700"/>
          </a:xfrm>
        </p:spPr>
        <p:txBody>
          <a:bodyPr/>
          <a:lstStyle/>
          <a:p>
            <a:r>
              <a:rPr lang="hu-HU" sz="3200" dirty="0"/>
              <a:t>Servers and </a:t>
            </a:r>
            <a:r>
              <a:rPr lang="hu-HU" sz="3200" dirty="0" err="1"/>
              <a:t>services</a:t>
            </a:r>
            <a:endParaRPr lang="hu-HU" dirty="0"/>
          </a:p>
        </p:txBody>
      </p:sp>
      <p:sp>
        <p:nvSpPr>
          <p:cNvPr id="4" name="Alcím 3">
            <a:extLst>
              <a:ext uri="{FF2B5EF4-FFF2-40B4-BE49-F238E27FC236}">
                <a16:creationId xmlns:a16="http://schemas.microsoft.com/office/drawing/2014/main" id="{62AEACC5-389E-4B2E-86C7-8FEE39050DF0}"/>
              </a:ext>
            </a:extLst>
          </p:cNvPr>
          <p:cNvSpPr>
            <a:spLocks noGrp="1"/>
          </p:cNvSpPr>
          <p:nvPr>
            <p:ph type="subTitle" idx="1"/>
          </p:nvPr>
        </p:nvSpPr>
        <p:spPr/>
        <p:txBody>
          <a:bodyPr/>
          <a:lstStyle/>
          <a:p>
            <a:pPr>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err="1">
                <a:solidFill>
                  <a:schemeClr val="accent2">
                    <a:lumMod val="50000"/>
                    <a:lumOff val="50000"/>
                  </a:schemeClr>
                </a:solidFill>
                <a:latin typeface="Prompt" panose="00000500000000000000" pitchFamily="2" charset="-34"/>
                <a:cs typeface="Prompt" panose="00000500000000000000" pitchFamily="2" charset="-34"/>
              </a:rPr>
              <a:t>Two</a:t>
            </a:r>
            <a:r>
              <a:rPr lang="hu-HU" sz="1800" b="1" dirty="0">
                <a:solidFill>
                  <a:schemeClr val="accent2">
                    <a:lumMod val="50000"/>
                    <a:lumOff val="50000"/>
                  </a:schemeClr>
                </a:solidFill>
                <a:latin typeface="Prompt" panose="00000500000000000000" pitchFamily="2" charset="-34"/>
                <a:cs typeface="Prompt" panose="00000500000000000000" pitchFamily="2" charset="-34"/>
              </a:rPr>
              <a:t> </a:t>
            </a:r>
            <a:r>
              <a:rPr lang="hu-HU" dirty="0"/>
              <a:t>servers </a:t>
            </a:r>
            <a:r>
              <a:rPr lang="hu-HU" dirty="0" err="1"/>
              <a:t>provides</a:t>
            </a:r>
            <a:r>
              <a:rPr lang="hu-HU" dirty="0"/>
              <a:t> </a:t>
            </a:r>
            <a:r>
              <a:rPr lang="hu-HU" dirty="0" err="1"/>
              <a:t>services</a:t>
            </a:r>
            <a:endParaRPr lang="hu-HU" dirty="0"/>
          </a:p>
          <a:p>
            <a:pPr marL="684000" lvl="1" algn="l">
              <a:spcBef>
                <a:spcPts val="300"/>
              </a:spcBef>
            </a:pPr>
            <a:r>
              <a:rPr lang="hu-HU" sz="1800" dirty="0">
                <a:latin typeface="Prompt" panose="00000500000000000000" pitchFamily="2" charset="-34"/>
                <a:cs typeface="Prompt" panose="00000500000000000000" pitchFamily="2" charset="-34"/>
              </a:rPr>
              <a:t>Web + DNS, Email + FTP</a:t>
            </a:r>
          </a:p>
          <a:p>
            <a:pPr>
              <a:spcBef>
                <a:spcPts val="300"/>
              </a:spcBef>
            </a:pPr>
            <a:r>
              <a:rPr lang="hu-HU" sz="1800" dirty="0">
                <a:latin typeface="Prompt" panose="00000500000000000000" pitchFamily="2" charset="-34"/>
                <a:cs typeface="Prompt" panose="00000500000000000000" pitchFamily="2" charset="-34"/>
              </a:rPr>
              <a:t>FTP server: </a:t>
            </a:r>
            <a:r>
              <a:rPr lang="hu-HU" sz="1800" dirty="0" err="1">
                <a:latin typeface="Prompt" panose="00000500000000000000" pitchFamily="2" charset="-34"/>
                <a:cs typeface="Prompt" panose="00000500000000000000" pitchFamily="2" charset="-34"/>
              </a:rPr>
              <a:t>data</a:t>
            </a:r>
            <a:r>
              <a:rPr lang="hu-HU" sz="1800" dirty="0">
                <a:latin typeface="Prompt" panose="00000500000000000000" pitchFamily="2" charset="-34"/>
                <a:cs typeface="Prompt" panose="00000500000000000000" pitchFamily="2" charset="-34"/>
              </a:rPr>
              <a:t>- backup and </a:t>
            </a:r>
            <a:r>
              <a:rPr lang="hu-HU" b="1" dirty="0" err="1">
                <a:solidFill>
                  <a:schemeClr val="accent2">
                    <a:lumMod val="50000"/>
                    <a:lumOff val="50000"/>
                  </a:schemeClr>
                </a:solidFill>
              </a:rPr>
              <a:t>access</a:t>
            </a:r>
            <a:endParaRPr lang="hu-HU" b="1" dirty="0">
              <a:solidFill>
                <a:schemeClr val="accent2">
                  <a:lumMod val="50000"/>
                  <a:lumOff val="50000"/>
                </a:schemeClr>
              </a:solidFill>
            </a:endParaRPr>
          </a:p>
          <a:p>
            <a:pPr>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a:solidFill>
                  <a:schemeClr val="accent2">
                    <a:lumMod val="50000"/>
                    <a:lumOff val="50000"/>
                  </a:schemeClr>
                </a:solidFill>
                <a:latin typeface="Prompt" panose="00000500000000000000" pitchFamily="2" charset="-34"/>
                <a:cs typeface="Prompt" panose="00000500000000000000" pitchFamily="2" charset="-34"/>
              </a:rPr>
              <a:t>Public</a:t>
            </a:r>
            <a:r>
              <a:rPr lang="hu-HU" sz="1800" dirty="0">
                <a:latin typeface="Prompt" panose="00000500000000000000" pitchFamily="2" charset="-34"/>
                <a:cs typeface="Prompt" panose="00000500000000000000" pitchFamily="2" charset="-34"/>
              </a:rPr>
              <a:t> website</a:t>
            </a:r>
          </a:p>
          <a:p>
            <a:pPr>
              <a:spcBef>
                <a:spcPts val="300"/>
              </a:spcBef>
            </a:pPr>
            <a:r>
              <a:rPr lang="hu-HU" sz="1800" b="1" dirty="0" err="1">
                <a:solidFill>
                  <a:schemeClr val="accent2">
                    <a:lumMod val="50000"/>
                    <a:lumOff val="50000"/>
                  </a:schemeClr>
                </a:solidFill>
                <a:latin typeface="Prompt" panose="00000500000000000000" pitchFamily="2" charset="-34"/>
                <a:cs typeface="Prompt" panose="00000500000000000000" pitchFamily="2" charset="-34"/>
              </a:rPr>
              <a:t>Secure</a:t>
            </a:r>
            <a:r>
              <a:rPr lang="hu-HU" sz="1800" dirty="0">
                <a:solidFill>
                  <a:schemeClr val="accent2">
                    <a:lumMod val="50000"/>
                    <a:lumOff val="50000"/>
                  </a:schemeClr>
                </a:solidFill>
                <a:latin typeface="Prompt" panose="00000500000000000000" pitchFamily="2" charset="-34"/>
                <a:cs typeface="Prompt" panose="00000500000000000000" pitchFamily="2" charset="-34"/>
              </a:rPr>
              <a:t> </a:t>
            </a:r>
            <a:r>
              <a:rPr lang="hu-HU" dirty="0"/>
              <a:t>and</a:t>
            </a:r>
            <a:r>
              <a:rPr lang="hu-HU" sz="1800" dirty="0">
                <a:solidFill>
                  <a:schemeClr val="accent2">
                    <a:lumMod val="50000"/>
                    <a:lumOff val="50000"/>
                  </a:schemeClr>
                </a:solidFill>
                <a:latin typeface="Prompt" panose="00000500000000000000" pitchFamily="2" charset="-34"/>
                <a:cs typeface="Prompt" panose="00000500000000000000" pitchFamily="2" charset="-34"/>
              </a:rPr>
              <a:t> </a:t>
            </a:r>
            <a:r>
              <a:rPr lang="hu-HU" sz="1800" b="1" dirty="0" err="1">
                <a:solidFill>
                  <a:schemeClr val="accent2">
                    <a:lumMod val="50000"/>
                    <a:lumOff val="50000"/>
                  </a:schemeClr>
                </a:solidFill>
                <a:latin typeface="Prompt" panose="00000500000000000000" pitchFamily="2" charset="-34"/>
                <a:cs typeface="Prompt" panose="00000500000000000000" pitchFamily="2" charset="-34"/>
              </a:rPr>
              <a:t>managed</a:t>
            </a:r>
            <a:r>
              <a:rPr lang="hu-HU" sz="1800" dirty="0">
                <a:solidFill>
                  <a:schemeClr val="accent2">
                    <a:lumMod val="50000"/>
                    <a:lumOff val="50000"/>
                  </a:schemeClr>
                </a:solidFill>
                <a:latin typeface="Prompt" panose="00000500000000000000" pitchFamily="2" charset="-34"/>
                <a:cs typeface="Prompt" panose="00000500000000000000" pitchFamily="2" charset="-34"/>
              </a:rPr>
              <a:t> </a:t>
            </a:r>
            <a:r>
              <a:rPr lang="hu-HU" dirty="0"/>
              <a:t>mailing</a:t>
            </a:r>
            <a:r>
              <a:rPr lang="hu-HU" sz="1800" dirty="0">
                <a:solidFill>
                  <a:schemeClr val="accent2">
                    <a:lumMod val="50000"/>
                    <a:lumOff val="50000"/>
                  </a:schemeClr>
                </a:solidFill>
                <a:latin typeface="Prompt" panose="00000500000000000000" pitchFamily="2" charset="-34"/>
                <a:cs typeface="Prompt" panose="00000500000000000000" pitchFamily="2" charset="-34"/>
              </a:rPr>
              <a:t> </a:t>
            </a:r>
            <a:r>
              <a:rPr lang="hu-HU" dirty="0" err="1"/>
              <a:t>system</a:t>
            </a:r>
            <a:endParaRPr lang="hu-HU" dirty="0"/>
          </a:p>
          <a:p>
            <a:pPr>
              <a:spcBef>
                <a:spcPts val="300"/>
              </a:spcBef>
            </a:pPr>
            <a:r>
              <a:rPr lang="hu-HU" sz="1800" dirty="0" err="1">
                <a:latin typeface="Prompt" panose="00000500000000000000" pitchFamily="2" charset="-34"/>
                <a:cs typeface="Prompt" panose="00000500000000000000" pitchFamily="2" charset="-34"/>
              </a:rPr>
              <a:t>Centralized</a:t>
            </a:r>
            <a:r>
              <a:rPr lang="hu-HU" sz="1800" dirty="0">
                <a:latin typeface="Prompt" panose="00000500000000000000" pitchFamily="2" charset="-34"/>
                <a:cs typeface="Prompt" panose="00000500000000000000" pitchFamily="2" charset="-34"/>
              </a:rPr>
              <a:t> </a:t>
            </a:r>
            <a:r>
              <a:rPr lang="hu-HU" sz="1800" dirty="0" err="1">
                <a:latin typeface="Prompt" panose="00000500000000000000" pitchFamily="2" charset="-34"/>
                <a:cs typeface="Prompt" panose="00000500000000000000" pitchFamily="2" charset="-34"/>
              </a:rPr>
              <a:t>data</a:t>
            </a:r>
            <a:r>
              <a:rPr lang="hu-HU" dirty="0" err="1"/>
              <a:t>managin</a:t>
            </a:r>
            <a:r>
              <a:rPr lang="hu-HU" dirty="0"/>
              <a:t> </a:t>
            </a:r>
            <a:r>
              <a:rPr lang="hu-HU" sz="1800" dirty="0">
                <a:latin typeface="Prompt" panose="00000500000000000000" pitchFamily="2" charset="-34"/>
                <a:cs typeface="Prompt" panose="00000500000000000000" pitchFamily="2" charset="-34"/>
              </a:rPr>
              <a:t>and </a:t>
            </a:r>
            <a:r>
              <a:rPr lang="hu-HU" sz="1800" dirty="0" err="1">
                <a:latin typeface="Prompt" panose="00000500000000000000" pitchFamily="2" charset="-34"/>
                <a:cs typeface="Prompt" panose="00000500000000000000" pitchFamily="2" charset="-34"/>
              </a:rPr>
              <a:t>storing</a:t>
            </a:r>
            <a:endParaRPr lang="hu-HU" sz="1800" dirty="0">
              <a:latin typeface="Prompt" panose="00000500000000000000" pitchFamily="2" charset="-34"/>
              <a:cs typeface="Prompt" panose="00000500000000000000" pitchFamily="2" charset="-34"/>
            </a:endParaRPr>
          </a:p>
          <a:p>
            <a:pPr marL="684000" lvl="1" algn="l">
              <a:spcBef>
                <a:spcPts val="300"/>
              </a:spcBef>
            </a:pPr>
            <a:r>
              <a:rPr lang="hu-HU" sz="1800" dirty="0">
                <a:solidFill>
                  <a:schemeClr val="accent2">
                    <a:lumMod val="50000"/>
                    <a:lumOff val="50000"/>
                  </a:schemeClr>
                </a:solidFill>
                <a:latin typeface="Prompt" panose="00000500000000000000" pitchFamily="2" charset="-34"/>
                <a:cs typeface="Prompt" panose="00000500000000000000" pitchFamily="2" charset="-34"/>
              </a:rPr>
              <a:t>​</a:t>
            </a:r>
            <a:r>
              <a:rPr lang="hu-HU" sz="1800" b="1" dirty="0" err="1">
                <a:solidFill>
                  <a:schemeClr val="accent2">
                    <a:lumMod val="50000"/>
                    <a:lumOff val="50000"/>
                  </a:schemeClr>
                </a:solidFill>
                <a:latin typeface="Prompt" panose="00000500000000000000" pitchFamily="2" charset="-34"/>
                <a:cs typeface="Prompt" panose="00000500000000000000" pitchFamily="2" charset="-34"/>
              </a:rPr>
              <a:t>Regular</a:t>
            </a:r>
            <a:r>
              <a:rPr lang="hu-HU" sz="1800" b="1" dirty="0">
                <a:solidFill>
                  <a:schemeClr val="accent2">
                    <a:lumMod val="50000"/>
                    <a:lumOff val="50000"/>
                  </a:schemeClr>
                </a:solidFill>
                <a:latin typeface="Prompt" panose="00000500000000000000" pitchFamily="2" charset="-34"/>
                <a:cs typeface="Prompt" panose="00000500000000000000" pitchFamily="2" charset="-34"/>
              </a:rPr>
              <a:t> </a:t>
            </a:r>
            <a:r>
              <a:rPr lang="hu-HU" sz="1800" b="1" dirty="0" err="1">
                <a:solidFill>
                  <a:schemeClr val="accent2">
                    <a:lumMod val="50000"/>
                    <a:lumOff val="50000"/>
                  </a:schemeClr>
                </a:solidFill>
                <a:latin typeface="Prompt" panose="00000500000000000000" pitchFamily="2" charset="-34"/>
                <a:cs typeface="Prompt" panose="00000500000000000000" pitchFamily="2" charset="-34"/>
              </a:rPr>
              <a:t>data</a:t>
            </a:r>
            <a:r>
              <a:rPr lang="hu-HU" sz="1800" b="1" dirty="0">
                <a:solidFill>
                  <a:schemeClr val="accent2">
                    <a:lumMod val="50000"/>
                    <a:lumOff val="50000"/>
                  </a:schemeClr>
                </a:solidFill>
                <a:latin typeface="Prompt" panose="00000500000000000000" pitchFamily="2" charset="-34"/>
                <a:cs typeface="Prompt" panose="00000500000000000000" pitchFamily="2" charset="-34"/>
              </a:rPr>
              <a:t> </a:t>
            </a:r>
            <a:r>
              <a:rPr lang="hu-HU" sz="1800" b="1" dirty="0" err="1">
                <a:solidFill>
                  <a:schemeClr val="accent2">
                    <a:lumMod val="50000"/>
                    <a:lumOff val="50000"/>
                  </a:schemeClr>
                </a:solidFill>
                <a:latin typeface="Prompt" panose="00000500000000000000" pitchFamily="2" charset="-34"/>
                <a:cs typeface="Prompt" panose="00000500000000000000" pitchFamily="2" charset="-34"/>
              </a:rPr>
              <a:t>backups</a:t>
            </a:r>
            <a:endParaRPr lang="hu-HU" sz="1800" b="1" dirty="0">
              <a:solidFill>
                <a:schemeClr val="accent2">
                  <a:lumMod val="50000"/>
                  <a:lumOff val="50000"/>
                </a:schemeClr>
              </a:solidFill>
              <a:latin typeface="Prompt" panose="00000500000000000000" pitchFamily="2" charset="-34"/>
              <a:cs typeface="Prompt" panose="00000500000000000000" pitchFamily="2" charset="-34"/>
            </a:endParaRPr>
          </a:p>
          <a:p>
            <a:endParaRPr lang="hu-HU" dirty="0"/>
          </a:p>
        </p:txBody>
      </p:sp>
      <p:pic>
        <p:nvPicPr>
          <p:cNvPr id="7" name="Kép 6">
            <a:extLst>
              <a:ext uri="{FF2B5EF4-FFF2-40B4-BE49-F238E27FC236}">
                <a16:creationId xmlns:a16="http://schemas.microsoft.com/office/drawing/2014/main" id="{FDB75CB2-688C-4288-B25C-5BC6704EE702}"/>
              </a:ext>
            </a:extLst>
          </p:cNvPr>
          <p:cNvPicPr>
            <a:picLocks noChangeAspect="1"/>
          </p:cNvPicPr>
          <p:nvPr/>
        </p:nvPicPr>
        <p:blipFill>
          <a:blip r:embed="rId4"/>
          <a:stretch>
            <a:fillRect/>
          </a:stretch>
        </p:blipFill>
        <p:spPr>
          <a:xfrm>
            <a:off x="3511453" y="1057275"/>
            <a:ext cx="4127597" cy="2081155"/>
          </a:xfrm>
          <a:prstGeom prst="wedgeRoundRectCallout">
            <a:avLst>
              <a:gd name="adj1" fmla="val 21303"/>
              <a:gd name="adj2" fmla="val 69551"/>
              <a:gd name="adj3" fmla="val 16667"/>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7168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nodeType="clickEffect">
                                  <p:stCondLst>
                                    <p:cond delay="0"/>
                                  </p:stCondLst>
                                  <p:childTnLst>
                                    <p:animEffect transition="out" filter="wipe(up)">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uccession Planning Project Proposal by Slidesgo">
  <a:themeElements>
    <a:clrScheme name="Simple Light">
      <a:dk1>
        <a:srgbClr val="0E1D35"/>
      </a:dk1>
      <a:lt1>
        <a:srgbClr val="FAFAFA"/>
      </a:lt1>
      <a:dk2>
        <a:srgbClr val="EFEFEF"/>
      </a:dk2>
      <a:lt2>
        <a:srgbClr val="7C8594"/>
      </a:lt2>
      <a:accent1>
        <a:srgbClr val="2B3B5D"/>
      </a:accent1>
      <a:accent2>
        <a:srgbClr val="15253F"/>
      </a:accent2>
      <a:accent3>
        <a:srgbClr val="FFFFFF"/>
      </a:accent3>
      <a:accent4>
        <a:srgbClr val="FFFFFF"/>
      </a:accent4>
      <a:accent5>
        <a:srgbClr val="FFFFFF"/>
      </a:accent5>
      <a:accent6>
        <a:srgbClr val="FFFFFF"/>
      </a:accent6>
      <a:hlink>
        <a:srgbClr val="0E1D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981</TotalTime>
  <Words>1720</Words>
  <Application>Microsoft Office PowerPoint</Application>
  <PresentationFormat>Diavetítés a képernyőre (16:9 oldalarány)</PresentationFormat>
  <Paragraphs>312</Paragraphs>
  <Slides>33</Slides>
  <Notes>21</Notes>
  <HiddenSlides>0</HiddenSlides>
  <MMClips>0</MMClips>
  <ScaleCrop>false</ScaleCrop>
  <HeadingPairs>
    <vt:vector size="6" baseType="variant">
      <vt:variant>
        <vt:lpstr>Használt betűtípusok</vt:lpstr>
      </vt:variant>
      <vt:variant>
        <vt:i4>8</vt:i4>
      </vt:variant>
      <vt:variant>
        <vt:lpstr>Téma</vt:lpstr>
      </vt:variant>
      <vt:variant>
        <vt:i4>1</vt:i4>
      </vt:variant>
      <vt:variant>
        <vt:lpstr>Diacímek</vt:lpstr>
      </vt:variant>
      <vt:variant>
        <vt:i4>33</vt:i4>
      </vt:variant>
    </vt:vector>
  </HeadingPairs>
  <TitlesOfParts>
    <vt:vector size="42" baseType="lpstr">
      <vt:lpstr>Arial</vt:lpstr>
      <vt:lpstr>Raleway Medium</vt:lpstr>
      <vt:lpstr>Open Sans</vt:lpstr>
      <vt:lpstr>Aptos</vt:lpstr>
      <vt:lpstr>Raleway ExtraBold</vt:lpstr>
      <vt:lpstr>Raleway</vt:lpstr>
      <vt:lpstr>Prompt</vt:lpstr>
      <vt:lpstr>Nunito Light</vt:lpstr>
      <vt:lpstr>Succession Planning Project Proposal by Slidesgo</vt:lpstr>
      <vt:lpstr>Isaszeg Gábor Dénes Óvoda, Általános Iskola,  Gimnázium és Technikum </vt:lpstr>
      <vt:lpstr>PowerPoint-bemutató</vt:lpstr>
      <vt:lpstr>A mai nap témái</vt:lpstr>
      <vt:lpstr>Cégbemutató</vt:lpstr>
      <vt:lpstr>Debreceni Telephely</vt:lpstr>
      <vt:lpstr>Hálózati szegmentáció</vt:lpstr>
      <vt:lpstr>Biztonság és redundancia</vt:lpstr>
      <vt:lpstr>Végberendezések</vt:lpstr>
      <vt:lpstr>Servers and services</vt:lpstr>
      <vt:lpstr>Budapesti Telephely</vt:lpstr>
      <vt:lpstr>Hálózati infrastruktúra</vt:lpstr>
      <vt:lpstr>Szegmentálás</vt:lpstr>
      <vt:lpstr>VLAN-ok és kommunikációjuk</vt:lpstr>
      <vt:lpstr>Szerverek és virtualizáció</vt:lpstr>
      <vt:lpstr>PowerPoint-bemutató</vt:lpstr>
      <vt:lpstr>PowerPoint-bemutató</vt:lpstr>
      <vt:lpstr>Szegedi Telephely</vt:lpstr>
      <vt:lpstr>Vezetői központ</vt:lpstr>
      <vt:lpstr>Hálózati megvalósítás</vt:lpstr>
      <vt:lpstr>PowerPoint-bemutató</vt:lpstr>
      <vt:lpstr>Kiszolgáló infrastruktúra</vt:lpstr>
      <vt:lpstr>Kiszolgáló infrastruktúra</vt:lpstr>
      <vt:lpstr>Házirendek és Szabályozás</vt:lpstr>
      <vt:lpstr>Why we use Windows Server </vt:lpstr>
      <vt:lpstr>Kecskeméti Adatközpont</vt:lpstr>
      <vt:lpstr>Biztonsági adatközpont</vt:lpstr>
      <vt:lpstr>Tűzfal és hálózatvédelem</vt:lpstr>
      <vt:lpstr>Lokális infrastruktúra</vt:lpstr>
      <vt:lpstr>Forgalomirányítás</vt:lpstr>
      <vt:lpstr>Network Design Flow</vt:lpstr>
      <vt:lpstr>Csapatmunka összegzése</vt:lpstr>
      <vt:lpstr>Tapasztalatok </vt:lpstr>
      <vt:lpstr>Köszönjük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dc:title>
  <dc:creator>sr</dc:creator>
  <cp:lastModifiedBy>Roland Szász</cp:lastModifiedBy>
  <cp:revision>144</cp:revision>
  <dcterms:modified xsi:type="dcterms:W3CDTF">2025-05-23T14:29:59Z</dcterms:modified>
</cp:coreProperties>
</file>